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94" r:id="rId4"/>
    <p:sldId id="259" r:id="rId5"/>
    <p:sldId id="260" r:id="rId6"/>
    <p:sldId id="261" r:id="rId7"/>
    <p:sldId id="262" r:id="rId8"/>
    <p:sldId id="310" r:id="rId9"/>
    <p:sldId id="264" r:id="rId10"/>
    <p:sldId id="301" r:id="rId11"/>
    <p:sldId id="303" r:id="rId12"/>
    <p:sldId id="304" r:id="rId13"/>
    <p:sldId id="331" r:id="rId14"/>
    <p:sldId id="332" r:id="rId15"/>
    <p:sldId id="333" r:id="rId16"/>
    <p:sldId id="334" r:id="rId17"/>
    <p:sldId id="265" r:id="rId18"/>
    <p:sldId id="266" r:id="rId19"/>
    <p:sldId id="267" r:id="rId20"/>
    <p:sldId id="268" r:id="rId21"/>
    <p:sldId id="269" r:id="rId22"/>
    <p:sldId id="270" r:id="rId23"/>
    <p:sldId id="335" r:id="rId24"/>
    <p:sldId id="271" r:id="rId25"/>
    <p:sldId id="308" r:id="rId26"/>
    <p:sldId id="328" r:id="rId27"/>
    <p:sldId id="305" r:id="rId28"/>
    <p:sldId id="306" r:id="rId29"/>
    <p:sldId id="313" r:id="rId30"/>
    <p:sldId id="299" r:id="rId31"/>
    <p:sldId id="300" r:id="rId32"/>
    <p:sldId id="273" r:id="rId33"/>
    <p:sldId id="275" r:id="rId34"/>
    <p:sldId id="320" r:id="rId35"/>
    <p:sldId id="321" r:id="rId36"/>
    <p:sldId id="322" r:id="rId37"/>
    <p:sldId id="324" r:id="rId38"/>
    <p:sldId id="326" r:id="rId39"/>
    <p:sldId id="277" r:id="rId40"/>
    <p:sldId id="330" r:id="rId41"/>
    <p:sldId id="278" r:id="rId42"/>
    <p:sldId id="279" r:id="rId43"/>
    <p:sldId id="280" r:id="rId44"/>
    <p:sldId id="282" r:id="rId45"/>
    <p:sldId id="285" r:id="rId46"/>
    <p:sldId id="286" r:id="rId47"/>
    <p:sldId id="287" r:id="rId48"/>
    <p:sldId id="288" r:id="rId49"/>
    <p:sldId id="298" r:id="rId50"/>
    <p:sldId id="289" r:id="rId51"/>
    <p:sldId id="290" r:id="rId52"/>
    <p:sldId id="291" r:id="rId53"/>
    <p:sldId id="292" r:id="rId54"/>
    <p:sldId id="29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5" d="100"/>
          <a:sy n="55" d="100"/>
        </p:scale>
        <p:origin x="-1794" y="-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EDA33-F3BD-44F2-A949-14564CAEB47B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191DE-C802-473B-B209-B7D9458672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191DE-C802-473B-B209-B7D94586724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191DE-C802-473B-B209-B7D94586724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191DE-C802-473B-B209-B7D94586724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191DE-C802-473B-B209-B7D94586724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BFDA4-9650-4BB9-B879-3991D8B89147}" type="datetimeFigureOut">
              <a:rPr lang="en-US" smtClean="0"/>
              <a:pPr/>
              <a:t>05/03/2017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2C45-E3F9-4ADD-B0C6-D9A1500FA5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500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5.jpeg"/><Relationship Id="rId18" Type="http://schemas.openxmlformats.org/officeDocument/2006/relationships/image" Target="../media/image18.png"/><Relationship Id="rId26" Type="http://schemas.openxmlformats.org/officeDocument/2006/relationships/hyperlink" Target="http://www.mahindragears.com/index.php" TargetMode="External"/><Relationship Id="rId3" Type="http://schemas.openxmlformats.org/officeDocument/2006/relationships/hyperlink" Target="https://www.araiindia.com/index.aspx" TargetMode="External"/><Relationship Id="rId21" Type="http://schemas.openxmlformats.org/officeDocument/2006/relationships/image" Target="../media/image20.jpeg"/><Relationship Id="rId34" Type="http://schemas.openxmlformats.org/officeDocument/2006/relationships/hyperlink" Target="http://www.google.co.in/url?url=http://www.sonaalloys.com/&amp;rct=j&amp;frm=1&amp;q=&amp;esrc=s&amp;sa=U&amp;ei=JMq7U5GfHc2RuASuxoLgCA&amp;ved=0CB0Q9QEwBA&amp;usg=AFQjCNHxQjVIJ-n5JkETMiEuTkxYhYJgIQ" TargetMode="External"/><Relationship Id="rId7" Type="http://schemas.openxmlformats.org/officeDocument/2006/relationships/hyperlink" Target="http://www.danobatgroup.com/en" TargetMode="External"/><Relationship Id="rId12" Type="http://schemas.openxmlformats.org/officeDocument/2006/relationships/hyperlink" Target="http://en.wikipedia.org/wiki/File:Natrip_logo.jpg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22.jpeg"/><Relationship Id="rId3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6" Type="http://schemas.openxmlformats.org/officeDocument/2006/relationships/hyperlink" Target="http://www.harman.in/home3" TargetMode="External"/><Relationship Id="rId20" Type="http://schemas.openxmlformats.org/officeDocument/2006/relationships/hyperlink" Target="http://www.mahindraforgings.com/index.php" TargetMode="External"/><Relationship Id="rId29" Type="http://schemas.openxmlformats.org/officeDocument/2006/relationships/image" Target="../media/image24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jpeg"/><Relationship Id="rId11" Type="http://schemas.openxmlformats.org/officeDocument/2006/relationships/image" Target="../media/image14.png"/><Relationship Id="rId24" Type="http://schemas.openxmlformats.org/officeDocument/2006/relationships/hyperlink" Target="http://www.amtek.com/index.php" TargetMode="External"/><Relationship Id="rId32" Type="http://schemas.openxmlformats.org/officeDocument/2006/relationships/hyperlink" Target="http://www.google.co.in/url?url=http://www.indiamart.com/victoryprecisions/aboutus.html&amp;rct=j&amp;frm=1&amp;q=&amp;esrc=s&amp;sa=U&amp;ei=r8i7U6iHCMSQuATC-YHIDQ&amp;ved=0CC0Q9QEwCw&amp;usg=AFQjCNH8Fzy4xpuuRS_GisRaFgWmSfUe-Q" TargetMode="External"/><Relationship Id="rId37" Type="http://schemas.openxmlformats.org/officeDocument/2006/relationships/image" Target="../media/image29.jpeg"/><Relationship Id="rId5" Type="http://schemas.openxmlformats.org/officeDocument/2006/relationships/image" Target="../media/image10.png"/><Relationship Id="rId15" Type="http://schemas.openxmlformats.org/officeDocument/2006/relationships/image" Target="../media/image16.jpeg"/><Relationship Id="rId23" Type="http://schemas.openxmlformats.org/officeDocument/2006/relationships/image" Target="../media/image21.jpeg"/><Relationship Id="rId28" Type="http://schemas.openxmlformats.org/officeDocument/2006/relationships/hyperlink" Target="http://www.google.co.in/url?url=http://nintendonewsblog.com/2014/05/philips-threatens-stop-wii-u-sales-new-patent-lawsuit/philips-logo/&amp;rct=j&amp;frm=1&amp;q=&amp;esrc=s&amp;sa=U&amp;ei=n8O7U-iHI9GWuASpzoKgDg&amp;ved=0CBcQ9QEwAQ&amp;usg=AFQjCNGCIrBAdDlWBD0vjr6HMznZXpPK0g" TargetMode="External"/><Relationship Id="rId36" Type="http://schemas.openxmlformats.org/officeDocument/2006/relationships/oleObject" Target="../embeddings/oleObject2.bin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31" Type="http://schemas.openxmlformats.org/officeDocument/2006/relationships/image" Target="../media/image26.png"/><Relationship Id="rId4" Type="http://schemas.openxmlformats.org/officeDocument/2006/relationships/image" Target="../media/image9.jpeg"/><Relationship Id="rId9" Type="http://schemas.openxmlformats.org/officeDocument/2006/relationships/hyperlink" Target="http://www.huf-group.com/index.php?id=90" TargetMode="External"/><Relationship Id="rId14" Type="http://schemas.openxmlformats.org/officeDocument/2006/relationships/hyperlink" Target="http://www.google.co.in/url?url=http://www.indiamart.com/neosym-industries/&amp;rct=j&amp;frm=1&amp;q=&amp;esrc=s&amp;sa=U&amp;ei=N7y7U8KiB8q7uASa4ICoBg&amp;ved=0CEAQ9QEwCQ&amp;usg=AFQjCNH8DMGzXsz9dWwaJsM9SwRspEhLpA" TargetMode="External"/><Relationship Id="rId22" Type="http://schemas.openxmlformats.org/officeDocument/2006/relationships/hyperlink" Target="http://www.jyotitoolings.com/index.html" TargetMode="External"/><Relationship Id="rId27" Type="http://schemas.openxmlformats.org/officeDocument/2006/relationships/image" Target="../media/image23.png"/><Relationship Id="rId30" Type="http://schemas.openxmlformats.org/officeDocument/2006/relationships/image" Target="../media/image25.png"/><Relationship Id="rId35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1.png"/><Relationship Id="rId4" Type="http://schemas.openxmlformats.org/officeDocument/2006/relationships/image" Target="../media/image7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14290"/>
            <a:ext cx="9144000" cy="407193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49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ELECTRA ENTERPRISES </a:t>
            </a:r>
            <a:br>
              <a:rPr lang="en-US" sz="49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</a:br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PUNE</a:t>
            </a:r>
            <a:endParaRPr lang="en-IN" sz="54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30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25" y="441325"/>
            <a:ext cx="2428875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Bookman Old Style" pitchFamily="18" charset="0"/>
              </a:rPr>
              <a:t>PROJECT METHODOLOGY</a:t>
            </a:r>
            <a:r>
              <a:rPr lang="en-US" b="1" dirty="0" smtClean="0">
                <a:latin typeface="Bookman Old Style" pitchFamily="18" charset="0"/>
              </a:rPr>
              <a:t/>
            </a:r>
            <a:br>
              <a:rPr lang="en-US" b="1" dirty="0" smtClean="0">
                <a:latin typeface="Bookman Old Style" pitchFamily="18" charset="0"/>
              </a:rPr>
            </a:br>
            <a:endParaRPr lang="en-US" dirty="0"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Bookman Old Style" pitchFamily="18" charset="0"/>
              </a:rPr>
              <a:t>Detailed Design Phase.                                                            </a:t>
            </a:r>
            <a:r>
              <a:rPr lang="en-US" sz="2400" dirty="0" smtClean="0">
                <a:latin typeface="Bookman Old Style" pitchFamily="18" charset="0"/>
              </a:rPr>
              <a:t>a) functional specification</a:t>
            </a:r>
          </a:p>
          <a:p>
            <a:pPr>
              <a:buNone/>
            </a:pPr>
            <a:r>
              <a:rPr lang="en-US" sz="2400" dirty="0" smtClean="0">
                <a:latin typeface="Bookman Old Style" pitchFamily="18" charset="0"/>
              </a:rPr>
              <a:t>      b) design review &amp; approval</a:t>
            </a:r>
          </a:p>
          <a:p>
            <a:pPr>
              <a:buNone/>
            </a:pPr>
            <a:r>
              <a:rPr lang="en-US" sz="2400" dirty="0" smtClean="0">
                <a:latin typeface="Bookman Old Style" pitchFamily="18" charset="0"/>
              </a:rPr>
              <a:t>      c)detailed engineering </a:t>
            </a:r>
          </a:p>
          <a:p>
            <a:pPr>
              <a:buNone/>
            </a:pPr>
            <a:endParaRPr lang="en-US" sz="2400" dirty="0" smtClean="0">
              <a:latin typeface="Bookman Old Style" pitchFamily="18" charset="0"/>
            </a:endParaRPr>
          </a:p>
          <a:p>
            <a:pPr>
              <a:buNone/>
            </a:pPr>
            <a:r>
              <a:rPr lang="en-US" sz="3300" dirty="0" smtClean="0">
                <a:latin typeface="Bookman Old Style" pitchFamily="18" charset="0"/>
              </a:rPr>
              <a:t> 2. </a:t>
            </a:r>
            <a:r>
              <a:rPr lang="en-US" sz="3500" dirty="0" smtClean="0">
                <a:latin typeface="Bookman Old Style" pitchFamily="18" charset="0"/>
              </a:rPr>
              <a:t>Material &amp; Stock Planning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</a:t>
            </a:r>
          </a:p>
          <a:p>
            <a:pPr>
              <a:buNone/>
            </a:pPr>
            <a:r>
              <a:rPr lang="en-US" dirty="0" smtClean="0"/>
              <a:t>3.Manufacturing &amp; Testing.</a:t>
            </a:r>
          </a:p>
          <a:p>
            <a:pPr>
              <a:buNone/>
            </a:pPr>
            <a:r>
              <a:rPr lang="en-US" dirty="0" smtClean="0"/>
              <a:t>     </a:t>
            </a:r>
            <a:r>
              <a:rPr lang="en-US" sz="2600" dirty="0" smtClean="0">
                <a:latin typeface="Bookman Old Style" pitchFamily="18" charset="0"/>
              </a:rPr>
              <a:t>a) manufacturing</a:t>
            </a:r>
          </a:p>
          <a:p>
            <a:pPr>
              <a:buNone/>
            </a:pPr>
            <a:r>
              <a:rPr lang="en-US" sz="2600" dirty="0" smtClean="0">
                <a:latin typeface="Bookman Old Style" pitchFamily="18" charset="0"/>
              </a:rPr>
              <a:t>    b) integrated testing                                                      c) factory acceptance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Bookman Old Style" pitchFamily="18" charset="0"/>
              </a:rPr>
              <a:t>4. Commissioning &amp; deployment </a:t>
            </a:r>
          </a:p>
          <a:p>
            <a:pPr>
              <a:buNone/>
            </a:pPr>
            <a:r>
              <a:rPr lang="en-US" dirty="0" smtClean="0">
                <a:latin typeface="Bookman Old Style" pitchFamily="18" charset="0"/>
              </a:rPr>
              <a:t>   </a:t>
            </a:r>
            <a:r>
              <a:rPr lang="en-US" sz="2400" dirty="0" smtClean="0">
                <a:latin typeface="Bookman Old Style" pitchFamily="18" charset="0"/>
              </a:rPr>
              <a:t>a) on site commissioning                                   b)site acceptance test</a:t>
            </a:r>
          </a:p>
          <a:p>
            <a:pPr>
              <a:buNone/>
            </a:pPr>
            <a:r>
              <a:rPr lang="en-US" sz="2400" dirty="0" smtClean="0">
                <a:latin typeface="Bookman Old Style" pitchFamily="18" charset="0"/>
              </a:rPr>
              <a:t>    c) training</a:t>
            </a:r>
          </a:p>
          <a:p>
            <a:pPr>
              <a:buNone/>
            </a:pPr>
            <a:r>
              <a:rPr lang="en-US" dirty="0" smtClean="0">
                <a:latin typeface="Bookman Old Style" pitchFamily="18" charset="0"/>
              </a:rPr>
              <a:t>5.  Post Implementation</a:t>
            </a:r>
          </a:p>
          <a:p>
            <a:pPr>
              <a:buNone/>
            </a:pPr>
            <a:r>
              <a:rPr lang="en-US" sz="2400" dirty="0" smtClean="0"/>
              <a:t>       a) support</a:t>
            </a:r>
          </a:p>
          <a:p>
            <a:pPr>
              <a:buNone/>
            </a:pPr>
            <a:r>
              <a:rPr lang="en-US" sz="2400" dirty="0" smtClean="0"/>
              <a:t>       b) Continuous Improvement</a:t>
            </a:r>
          </a:p>
          <a:p>
            <a:pPr>
              <a:buNone/>
            </a:pPr>
            <a:endParaRPr lang="en-US" sz="2400" dirty="0" smtClean="0">
              <a:latin typeface="Bookman Old Style" pitchFamily="18" charset="0"/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470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399" y="972693"/>
          <a:ext cx="8991601" cy="5910310"/>
        </p:xfrm>
        <a:graphic>
          <a:graphicData uri="http://schemas.openxmlformats.org/drawingml/2006/table">
            <a:tbl>
              <a:tblPr/>
              <a:tblGrid>
                <a:gridCol w="762000"/>
                <a:gridCol w="2993452"/>
                <a:gridCol w="3927112"/>
                <a:gridCol w="1309037"/>
              </a:tblGrid>
              <a:tr h="6483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 err="1">
                          <a:latin typeface="Bookman Old Style"/>
                          <a:ea typeface="Times New Roman"/>
                          <a:cs typeface="Times New Roman"/>
                        </a:rPr>
                        <a:t>Sr.No</a:t>
                      </a:r>
                      <a:r>
                        <a:rPr lang="en-IN" sz="1800" b="1" dirty="0">
                          <a:latin typeface="Bookman Old Style"/>
                          <a:ea typeface="Times New Roman"/>
                          <a:cs typeface="Times New Roman"/>
                        </a:rPr>
                        <a:t>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Bookman Old Style"/>
                          <a:ea typeface="Times New Roman"/>
                          <a:cs typeface="Times New Roman"/>
                        </a:rPr>
                        <a:t>Name of Client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Bookman Old Style"/>
                          <a:ea typeface="Times New Roman"/>
                          <a:cs typeface="Times New Roman"/>
                        </a:rPr>
                        <a:t>Nature of Work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latin typeface="Bookman Old Style"/>
                          <a:ea typeface="Times New Roman"/>
                          <a:cs typeface="Times New Roman"/>
                        </a:rPr>
                        <a:t>Amount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23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Bookman Old Style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NATRIP, </a:t>
                      </a:r>
                      <a:r>
                        <a:rPr lang="en-IN" sz="1800" dirty="0" err="1">
                          <a:latin typeface="Bookman Old Style"/>
                          <a:ea typeface="Times New Roman"/>
                          <a:cs typeface="Times New Roman"/>
                        </a:rPr>
                        <a:t>Pithampur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, MP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 smtClean="0">
                          <a:latin typeface="Bookman Old Style"/>
                          <a:ea typeface="Times New Roman"/>
                          <a:cs typeface="Times New Roman"/>
                        </a:rPr>
                        <a:t> Installation ,Testing</a:t>
                      </a:r>
                      <a:r>
                        <a:rPr lang="en-IN" sz="1800" baseline="0" dirty="0" smtClean="0">
                          <a:latin typeface="Bookman Old Style"/>
                          <a:ea typeface="Times New Roman"/>
                          <a:cs typeface="Times New Roman"/>
                        </a:rPr>
                        <a:t> Commissioning  &amp; </a:t>
                      </a:r>
                      <a:r>
                        <a:rPr lang="en-IN" sz="1800" baseline="0" dirty="0" err="1" smtClean="0">
                          <a:latin typeface="Bookman Old Style"/>
                          <a:ea typeface="Times New Roman"/>
                          <a:cs typeface="Times New Roman"/>
                        </a:rPr>
                        <a:t>Liaisoning</a:t>
                      </a:r>
                      <a:r>
                        <a:rPr lang="en-IN" sz="1800" baseline="0" dirty="0" smtClean="0">
                          <a:latin typeface="Bookman Old Style"/>
                          <a:ea typeface="Times New Roman"/>
                          <a:cs typeface="Times New Roman"/>
                        </a:rPr>
                        <a:t>  3MVA </a:t>
                      </a:r>
                      <a:r>
                        <a:rPr lang="en-IN" sz="1800" baseline="0" dirty="0" err="1" smtClean="0">
                          <a:latin typeface="Bookman Old Style"/>
                          <a:ea typeface="Times New Roman"/>
                          <a:cs typeface="Times New Roman"/>
                        </a:rPr>
                        <a:t>Transformer,HT,LT</a:t>
                      </a:r>
                      <a:r>
                        <a:rPr lang="en-IN" sz="1800" baseline="0" dirty="0" smtClean="0">
                          <a:latin typeface="Bookman Old Style"/>
                          <a:ea typeface="Times New Roman"/>
                          <a:cs typeface="Times New Roman"/>
                        </a:rPr>
                        <a:t> Electrical </a:t>
                      </a:r>
                      <a:r>
                        <a:rPr lang="en-IN" sz="1800" baseline="0" dirty="0" err="1" smtClean="0">
                          <a:latin typeface="Bookman Old Style"/>
                          <a:ea typeface="Times New Roman"/>
                          <a:cs typeface="Times New Roman"/>
                        </a:rPr>
                        <a:t>work,Panel</a:t>
                      </a:r>
                      <a:r>
                        <a:rPr lang="en-IN" sz="1800" baseline="0" dirty="0" smtClean="0">
                          <a:latin typeface="Bookman Old Style"/>
                          <a:ea typeface="Times New Roman"/>
                          <a:cs typeface="Times New Roman"/>
                        </a:rPr>
                        <a:t> &amp; Street Light 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5.50 Cr.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53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The Automotive Research Association Of India (ARAI), Ph 1 &amp; 2, </a:t>
                      </a:r>
                      <a:r>
                        <a:rPr lang="en-IN" sz="1800" dirty="0" err="1">
                          <a:latin typeface="Bookman Old Style"/>
                          <a:ea typeface="Times New Roman"/>
                          <a:cs typeface="Times New Roman"/>
                        </a:rPr>
                        <a:t>Chakan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 MIDC, </a:t>
                      </a:r>
                      <a:r>
                        <a:rPr lang="en-IN" sz="1800" dirty="0" err="1">
                          <a:latin typeface="Bookman Old Style"/>
                          <a:ea typeface="Times New Roman"/>
                          <a:cs typeface="Times New Roman"/>
                        </a:rPr>
                        <a:t>Pune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Supply installation , testing, commissioning &amp; </a:t>
                      </a:r>
                      <a:r>
                        <a:rPr lang="en-IN" sz="1800" dirty="0" err="1">
                          <a:latin typeface="Bookman Old Style"/>
                          <a:ea typeface="Times New Roman"/>
                          <a:cs typeface="Times New Roman"/>
                        </a:rPr>
                        <a:t>Liaisoning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  (4000kva X 2) Transformer, LT internal &amp; External </a:t>
                      </a:r>
                      <a:r>
                        <a:rPr lang="en-IN" sz="1800" dirty="0" smtClean="0">
                          <a:latin typeface="Bookman Old Style"/>
                          <a:ea typeface="Times New Roman"/>
                          <a:cs typeface="Times New Roman"/>
                        </a:rPr>
                        <a:t>electrical work, 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4000 A  LT Panel, 4000 A, 2500A BUS </a:t>
                      </a:r>
                      <a:r>
                        <a:rPr lang="en-IN" sz="1800" dirty="0" smtClean="0">
                          <a:latin typeface="Bookman Old Style"/>
                          <a:ea typeface="Times New Roman"/>
                          <a:cs typeface="Times New Roman"/>
                        </a:rPr>
                        <a:t>duct, 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turnkey electrification. 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14.00 Cr.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Bookman Old Style"/>
                          <a:ea typeface="Times New Roman"/>
                          <a:cs typeface="Times New Roman"/>
                        </a:rPr>
                        <a:t>3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Bookman Old Style"/>
                          <a:ea typeface="Times New Roman"/>
                          <a:cs typeface="Times New Roman"/>
                        </a:rPr>
                        <a:t>Trend India 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Trunkey </a:t>
                      </a:r>
                      <a:r>
                        <a:rPr lang="en-IN" sz="1800" dirty="0" smtClean="0">
                          <a:latin typeface="Bookman Old Style"/>
                          <a:ea typeface="Times New Roman"/>
                          <a:cs typeface="Times New Roman"/>
                        </a:rPr>
                        <a:t>Internal electrical  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Work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0.65 Cr.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9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Bookman Old Style"/>
                          <a:ea typeface="Times New Roman"/>
                          <a:cs typeface="Times New Roman"/>
                        </a:rPr>
                        <a:t>4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 err="1">
                          <a:latin typeface="Bookman Old Style"/>
                          <a:ea typeface="Times New Roman"/>
                          <a:cs typeface="Times New Roman"/>
                        </a:rPr>
                        <a:t>Porite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 India </a:t>
                      </a:r>
                      <a:r>
                        <a:rPr lang="en-IN" sz="1800" dirty="0" err="1">
                          <a:latin typeface="Bookman Old Style"/>
                          <a:ea typeface="Times New Roman"/>
                          <a:cs typeface="Times New Roman"/>
                        </a:rPr>
                        <a:t>Chakan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IN" sz="1800" dirty="0" err="1">
                          <a:latin typeface="Bookman Old Style"/>
                          <a:ea typeface="Times New Roman"/>
                          <a:cs typeface="Times New Roman"/>
                        </a:rPr>
                        <a:t>Midc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Supply, Installation, Testing &amp; commissioning 2500 KVA </a:t>
                      </a:r>
                      <a:r>
                        <a:rPr lang="en-IN" sz="1800" dirty="0" smtClean="0">
                          <a:latin typeface="Bookman Old Style"/>
                          <a:ea typeface="Times New Roman"/>
                          <a:cs typeface="Times New Roman"/>
                        </a:rPr>
                        <a:t>Transformer with</a:t>
                      </a:r>
                      <a:r>
                        <a:rPr lang="en-IN" sz="1800" baseline="0" dirty="0" smtClean="0">
                          <a:latin typeface="Bookman Old Style"/>
                          <a:ea typeface="Times New Roman"/>
                          <a:cs typeface="Times New Roman"/>
                        </a:rPr>
                        <a:t> 4000A Busduct</a:t>
                      </a:r>
                      <a:r>
                        <a:rPr lang="en-IN" sz="1800" dirty="0" smtClean="0">
                          <a:latin typeface="Bookman Old Style"/>
                          <a:ea typeface="Times New Roman"/>
                          <a:cs typeface="Times New Roman"/>
                        </a:rPr>
                        <a:t>,Panel,Lighting 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IN" sz="1800" dirty="0" smtClean="0">
                          <a:latin typeface="Bookman Old Style"/>
                          <a:ea typeface="Times New Roman"/>
                          <a:cs typeface="Times New Roman"/>
                        </a:rPr>
                        <a:t>turnkey HT,LT </a:t>
                      </a: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internal &amp; external electrical work.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Bookman Old Style"/>
                          <a:ea typeface="Times New Roman"/>
                          <a:cs typeface="Times New Roman"/>
                        </a:rPr>
                        <a:t>1.90 cr.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0" y="228600"/>
            <a:ext cx="7787709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                                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MAJOR PROJECTS UNDER EXECUTION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52399" y="990601"/>
          <a:ext cx="8991602" cy="5855482"/>
        </p:xfrm>
        <a:graphic>
          <a:graphicData uri="http://schemas.openxmlformats.org/drawingml/2006/table">
            <a:tbl>
              <a:tblPr/>
              <a:tblGrid>
                <a:gridCol w="762001"/>
                <a:gridCol w="1742803"/>
                <a:gridCol w="3660866"/>
                <a:gridCol w="1759131"/>
                <a:gridCol w="1066801"/>
              </a:tblGrid>
              <a:tr h="6085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 err="1">
                          <a:latin typeface="Bookman Old Style"/>
                          <a:ea typeface="Times New Roman"/>
                          <a:cs typeface="Times New Roman"/>
                        </a:rPr>
                        <a:t>Sr.No</a:t>
                      </a: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Name of Client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Nature of Work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Amount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4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Bookman Old Style"/>
                          <a:ea typeface="Times New Roman"/>
                          <a:cs typeface="Times New Roman"/>
                        </a:rPr>
                        <a:t>1)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Bookman Old Style"/>
                          <a:ea typeface="Times New Roman"/>
                          <a:cs typeface="Times New Roman"/>
                        </a:rPr>
                        <a:t>HUF India (Ph 2)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latin typeface="Bookman Old Style"/>
                          <a:ea typeface="Times New Roman"/>
                          <a:cs typeface="Times New Roman"/>
                        </a:rPr>
                        <a:t>Chakan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Bookman Old Style"/>
                          <a:ea typeface="Times New Roman"/>
                          <a:cs typeface="Times New Roman"/>
                        </a:rPr>
                        <a:t>Supply, installation testing commissioning  of HT panel transformer ,Supply of Main LT panel, power panels lighting panels ,shed lighting street lighting , ( Turnkey Electrical project )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latin typeface="Bookman Old Style"/>
                          <a:ea typeface="Times New Roman"/>
                          <a:cs typeface="Times New Roman"/>
                        </a:rPr>
                        <a:t>Completed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Bookman Old Style"/>
                          <a:ea typeface="Times New Roman"/>
                          <a:cs typeface="Times New Roman"/>
                        </a:rPr>
                        <a:t>9 cr.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13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latin typeface="Bookman Old Style"/>
                          <a:ea typeface="Times New Roman"/>
                          <a:cs typeface="Times New Roman"/>
                        </a:rPr>
                        <a:t>2)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latin typeface="Bookman Old Style"/>
                          <a:ea typeface="Times New Roman"/>
                          <a:cs typeface="Times New Roman"/>
                        </a:rPr>
                        <a:t>  Lear Automotive PVT LTD. Chakan MIDC Pune.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Bookman Old Style"/>
                          <a:ea typeface="Times New Roman"/>
                          <a:cs typeface="Times New Roman"/>
                        </a:rPr>
                        <a:t>Supply, installation testing commissioning  of HT &amp; LT  electrical work transformer ,Supply of Main LT panel, power panels lighting panels ,shed lighting street lighting , ( Turnkey Electrical project )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400" dirty="0" smtClean="0">
                          <a:latin typeface="Bookman Old Style"/>
                          <a:ea typeface="Calibri"/>
                          <a:cs typeface="Times New Roman"/>
                        </a:rPr>
                        <a:t>     Completed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Bookman Old Style"/>
                          <a:ea typeface="Times New Roman"/>
                          <a:cs typeface="Times New Roman"/>
                        </a:rPr>
                        <a:t>8.16 Cr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0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latin typeface="Bookman Old Style"/>
                          <a:ea typeface="Times New Roman"/>
                          <a:cs typeface="Times New Roman"/>
                        </a:rPr>
                        <a:t>3)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latin typeface="Bookman Old Style"/>
                          <a:ea typeface="Times New Roman"/>
                          <a:cs typeface="Times New Roman"/>
                        </a:rPr>
                        <a:t>Tacle Automotives India Pvt Ltd.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latin typeface="Bookman Old Style"/>
                          <a:ea typeface="Times New Roman"/>
                          <a:cs typeface="Times New Roman"/>
                        </a:rPr>
                        <a:t>Plot no RNS – 4 Renault Nissan supplier Sriperumbuder TK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latin typeface="Bookman Old Style"/>
                          <a:ea typeface="Times New Roman"/>
                          <a:cs typeface="Times New Roman"/>
                        </a:rPr>
                        <a:t>Tamilnadu 603109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Bookman Old Style"/>
                          <a:ea typeface="Times New Roman"/>
                          <a:cs typeface="Times New Roman"/>
                        </a:rPr>
                        <a:t>Approval from TNEB installation of HT panel transformer ,Supply of Main LT panel, power panels lighting panels ,shed lighting street lighting , ( Turnkey Electrical project )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latin typeface="Bookman Old Style"/>
                          <a:ea typeface="Times New Roman"/>
                          <a:cs typeface="Times New Roman"/>
                        </a:rPr>
                        <a:t>    Completed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Bookman Old Style"/>
                          <a:ea typeface="Times New Roman"/>
                          <a:cs typeface="Times New Roman"/>
                        </a:rPr>
                        <a:t>2.50 Cr 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2286000" y="457200"/>
            <a:ext cx="594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Bookman Old Style" pitchFamily="18" charset="0"/>
                <a:ea typeface="Times New Roman" pitchFamily="18" charset="0"/>
                <a:cs typeface="Times New Roman" pitchFamily="18" charset="0"/>
              </a:rPr>
              <a:t>    MAJOR PROJECTS COMPLETED</a:t>
            </a:r>
            <a:endParaRPr lang="en-US" sz="2000" dirty="0"/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2860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0"/>
          <a:ext cx="9144000" cy="6735559"/>
        </p:xfrm>
        <a:graphic>
          <a:graphicData uri="http://schemas.openxmlformats.org/drawingml/2006/table">
            <a:tbl>
              <a:tblPr/>
              <a:tblGrid>
                <a:gridCol w="533400"/>
                <a:gridCol w="1957475"/>
                <a:gridCol w="4464815"/>
                <a:gridCol w="1197710"/>
                <a:gridCol w="990600"/>
              </a:tblGrid>
              <a:tr h="4354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 err="1">
                          <a:latin typeface="Bookman Old Style"/>
                          <a:ea typeface="Times New Roman"/>
                          <a:cs typeface="Times New Roman"/>
                        </a:rPr>
                        <a:t>Sr.No</a:t>
                      </a: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Name of Client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Nature of Work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Amount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27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4)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Mahindra Forgings Ltd.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Chakan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–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Ambethan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road ,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Chakan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MIDC,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Pune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( MCD DIV 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Installation of 2.5 MVA transformer, supply of 4000 A beaker panels, installation of 630 A sandwich type bus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trunking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system, 40 tons 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of fabrication, supply and installation of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earthing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material , supply of cables and cable trays as per design, installation of HT substation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Completed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2.10 Cr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57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5)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Jupiter Hospital Baner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Approval from TNEB installation of 3000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kva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Transformer  HT panel transformer ,Supply of Main LT panel, power panels lighting panels ,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lighting,street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lighting , ( Turnkey Electrical project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600">
                          <a:latin typeface="Bookman Old Style"/>
                          <a:ea typeface="Calibri"/>
                          <a:cs typeface="Times New Roman"/>
                        </a:rPr>
                        <a:t>Completed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2.36 Cr.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5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6)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Danobat Grupo Machine Tool India Pvt. Ltd.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Shirwal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Turn Key Industrial Project  (Including supply of panels &amp; cable trays with supports etc)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Completed  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3.17Cr.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9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7)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Philips India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Limited.Chakan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MIDC,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Pune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Entire supply installation, testing &amp; commissioning HT ,LT  Electrical work including plant panel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distribution,Transformar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 and illumination  at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chakan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plant, 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Completed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2.23Cr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33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8)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Harman International India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Pvt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Ltd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Turn Key Industrial Project ( supply testing commissioning of internal &amp; external work,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Panel,lighting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. 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Completed  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latin typeface="Bookman Old Style"/>
                          <a:ea typeface="Times New Roman"/>
                          <a:cs typeface="Times New Roman"/>
                        </a:rPr>
                        <a:t>3.10Cr</a:t>
                      </a: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6201" y="-11624"/>
          <a:ext cx="9067799" cy="7172159"/>
        </p:xfrm>
        <a:graphic>
          <a:graphicData uri="http://schemas.openxmlformats.org/drawingml/2006/table">
            <a:tbl>
              <a:tblPr/>
              <a:tblGrid>
                <a:gridCol w="838200"/>
                <a:gridCol w="1543050"/>
                <a:gridCol w="4552947"/>
                <a:gridCol w="1066801"/>
                <a:gridCol w="1066801"/>
              </a:tblGrid>
              <a:tr h="5298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 err="1">
                          <a:latin typeface="Bookman Old Style"/>
                          <a:ea typeface="Times New Roman"/>
                          <a:cs typeface="Times New Roman"/>
                        </a:rPr>
                        <a:t>Sr.No</a:t>
                      </a: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Name of Client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Nature of Work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Amount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95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9)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Bharat Gears Ltd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Lonand MIDC, 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Turnkey Electrification with material (Including supply of panels &amp; cable trays with supports etc)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Completed  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2.38 Cr.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10)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HUF India (Ph 1)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Chakan MIDC, Pune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Electrification + Industrial PProject ((Including supply of panels &amp; cable trays with supports etc)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Completed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2.10Cr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30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11)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PMP </a:t>
                      </a: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Drive </a:t>
                      </a:r>
                      <a:r>
                        <a:rPr lang="en-IN" sz="1600" dirty="0" err="1" smtClean="0">
                          <a:latin typeface="Bookman Old Style"/>
                          <a:ea typeface="Times New Roman"/>
                          <a:cs typeface="Times New Roman"/>
                        </a:rPr>
                        <a:t>Chakan</a:t>
                      </a:r>
                      <a:r>
                        <a:rPr lang="en-IN" sz="1600" baseline="0" dirty="0" smtClean="0">
                          <a:latin typeface="Bookman Old Style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IN" sz="1600" baseline="0" dirty="0" err="1" smtClean="0">
                          <a:latin typeface="Bookman Old Style"/>
                          <a:ea typeface="Times New Roman"/>
                          <a:cs typeface="Times New Roman"/>
                        </a:rPr>
                        <a:t>Midc</a:t>
                      </a:r>
                      <a:r>
                        <a:rPr lang="en-IN" sz="1600" baseline="0" dirty="0" smtClean="0">
                          <a:latin typeface="Bookman Old Style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IN" sz="1600" baseline="0" dirty="0" err="1" smtClean="0">
                          <a:latin typeface="Bookman Old Style"/>
                          <a:ea typeface="Times New Roman"/>
                          <a:cs typeface="Times New Roman"/>
                        </a:rPr>
                        <a:t>Pune</a:t>
                      </a:r>
                      <a:r>
                        <a:rPr lang="en-IN" sz="1600" baseline="0" dirty="0" smtClean="0">
                          <a:latin typeface="Bookman Old Style"/>
                          <a:ea typeface="Times New Roman"/>
                          <a:cs typeface="Times New Roman"/>
                        </a:rPr>
                        <a:t>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Approval from TNEB installation of HT panel transformer ,Supply of Main LT panel, power panels lighting panels ,shed lighting street lighting , ( Turnkey Electrical project 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Completed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2.00 Cr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9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12)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Philips India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Limited.Chakan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MIDC,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Pune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Entire supply installation, testing &amp; commissioning HT ,LT  Electrical work including plant panel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distribution,Transformar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 and illumination  at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chakan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plant, 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Completed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2.23Cr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5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13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JSW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Approval from TNEB installation of transformer ,Supply of Main LT panel, power panels lighting panels ,shed lighting street lighting , ( Turnkey Electrical project )</a:t>
                      </a:r>
                      <a:endParaRPr lang="en-US" sz="16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Bookman Old Style"/>
                          <a:ea typeface="Times New Roman"/>
                          <a:cs typeface="Times New Roman"/>
                        </a:rPr>
                        <a:t>Completed  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2.5Cr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5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latin typeface="Bookman Old Style"/>
                          <a:ea typeface="Times New Roman"/>
                          <a:cs typeface="Times New Roman"/>
                        </a:rPr>
                        <a:t>14)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MHYCO Seeds Ltd.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Aurangabad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Jalana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road ,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Jalana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Installation of 2 </a:t>
                      </a:r>
                      <a:r>
                        <a:rPr lang="en-IN" sz="1600" dirty="0" err="1">
                          <a:latin typeface="Bookman Old Style"/>
                          <a:ea typeface="Times New Roman"/>
                          <a:cs typeface="Times New Roman"/>
                        </a:rPr>
                        <a:t>nos</a:t>
                      </a: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 2.5 MVA transformer, HT breaker ,metering equipment. SITC of main 6000 A ACB panel ,  sub-main panels, supply of various size of cable trays along with necessary fabrication work supply and laying cables etc.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dirty="0">
                        <a:latin typeface="Bookman Old Style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Bookman Old Style"/>
                          <a:ea typeface="Times New Roman"/>
                          <a:cs typeface="Times New Roman"/>
                        </a:rPr>
                        <a:t>Completed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latin typeface="Bookman Old Style"/>
                          <a:ea typeface="Times New Roman"/>
                          <a:cs typeface="Times New Roman"/>
                        </a:rPr>
                        <a:t>1.50 </a:t>
                      </a:r>
                      <a:r>
                        <a:rPr lang="en-IN" sz="1600" b="1" dirty="0">
                          <a:latin typeface="Bookman Old Style"/>
                          <a:ea typeface="Times New Roman"/>
                          <a:cs typeface="Times New Roman"/>
                        </a:rPr>
                        <a:t>CR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ChangeArrowheads="1"/>
          </p:cNvSpPr>
          <p:nvPr/>
        </p:nvSpPr>
        <p:spPr bwMode="auto">
          <a:xfrm>
            <a:off x="857250" y="201613"/>
            <a:ext cx="79295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09600" indent="-609600" algn="ctr"/>
            <a:r>
              <a:rPr lang="en-US" sz="3600" b="1">
                <a:solidFill>
                  <a:srgbClr val="C00000"/>
                </a:solidFill>
                <a:latin typeface="Bookman Old Style" pitchFamily="18" charset="0"/>
              </a:rPr>
              <a:t>OUR VALUED CUSTOMERS</a:t>
            </a:r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-285750" y="-428625"/>
            <a:ext cx="10001250" cy="1009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en-GB" sz="1600" dirty="0">
              <a:latin typeface="Arial" pitchFamily="34" charset="0"/>
              <a:cs typeface="Times New Roman" pitchFamily="18" charset="0"/>
            </a:endParaRPr>
          </a:p>
          <a:p>
            <a:pPr>
              <a:defRPr/>
            </a:pPr>
            <a:endParaRPr lang="en-GB" sz="1600" dirty="0">
              <a:latin typeface="Arial" pitchFamily="34" charset="0"/>
              <a:cs typeface="Times New Roman" pitchFamily="18" charset="0"/>
            </a:endParaRPr>
          </a:p>
          <a:p>
            <a:pPr>
              <a:defRPr/>
            </a:pPr>
            <a:r>
              <a:rPr lang="en-GB" sz="2400" b="1" dirty="0">
                <a:latin typeface="Arial" pitchFamily="34" charset="0"/>
                <a:cs typeface="Times New Roman" pitchFamily="18" charset="0"/>
              </a:rPr>
              <a:t> </a:t>
            </a:r>
          </a:p>
          <a:p>
            <a:pPr eaLnBrk="0" hangingPunct="0">
              <a:defRPr/>
            </a:pPr>
            <a:r>
              <a:rPr lang="en-GB" sz="2800" dirty="0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algn="ctr" eaLnBrk="0" hangingPunct="0">
              <a:defRPr/>
            </a:pPr>
            <a:r>
              <a:rPr lang="en-GB" sz="2800" dirty="0">
                <a:latin typeface="Bookman Old Style" pitchFamily="18" charset="0"/>
                <a:cs typeface="Times New Roman" pitchFamily="18" charset="0"/>
              </a:rPr>
              <a:t>	</a:t>
            </a:r>
            <a:r>
              <a:rPr lang="en-GB" sz="2800" u="sng" dirty="0">
                <a:latin typeface="Bookman Old Style" pitchFamily="18" charset="0"/>
                <a:cs typeface="Times New Roman" pitchFamily="18" charset="0"/>
              </a:rPr>
              <a:t>Some Esteemed Industrial Projects</a:t>
            </a:r>
          </a:p>
          <a:p>
            <a:pPr eaLnBrk="0" hangingPunct="0">
              <a:defRPr/>
            </a:pPr>
            <a:endParaRPr lang="en-GB" u="sng" dirty="0">
              <a:latin typeface="Bookman Old Style" pitchFamily="18" charset="0"/>
              <a:cs typeface="Times New Roman" pitchFamily="18" charset="0"/>
            </a:endParaRPr>
          </a:p>
          <a:p>
            <a:pPr lvl="1" eaLnBrk="0" hangingPunct="0">
              <a:defRPr/>
            </a:pPr>
            <a:r>
              <a:rPr lang="en-GB" sz="2000" dirty="0">
                <a:latin typeface="Bookman Old Style" pitchFamily="18" charset="0"/>
                <a:cs typeface="Times New Roman" pitchFamily="18" charset="0"/>
              </a:rPr>
              <a:t>	</a:t>
            </a:r>
            <a:r>
              <a:rPr lang="en-GB" dirty="0">
                <a:latin typeface="Bookman Old Style" pitchFamily="18" charset="0"/>
                <a:cs typeface="Times New Roman" pitchFamily="18" charset="0"/>
              </a:rPr>
              <a:t>a) 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ARAI,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Chakan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   </a:t>
            </a: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b)JSW,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Rajgurunagar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c)NATRIP,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Pithampur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(MP)</a:t>
            </a:r>
            <a:r>
              <a:rPr lang="en-GB" u="sng" spc="300" dirty="0">
                <a:latin typeface="Bookman Old Style" pitchFamily="18" charset="0"/>
                <a:cs typeface="Times New Roman" pitchFamily="18" charset="0"/>
              </a:rPr>
              <a:t> </a:t>
            </a: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</a:t>
            </a:r>
            <a:r>
              <a:rPr lang="en-GB" spc="300" dirty="0" smtClean="0">
                <a:latin typeface="Bookman Old Style" pitchFamily="18" charset="0"/>
                <a:cs typeface="Times New Roman" pitchFamily="18" charset="0"/>
              </a:rPr>
              <a:t>d)Shimizu Corporation India </a:t>
            </a:r>
            <a:r>
              <a:rPr lang="en-GB" spc="300" dirty="0" err="1" smtClean="0">
                <a:latin typeface="Bookman Old Style" pitchFamily="18" charset="0"/>
                <a:cs typeface="Times New Roman" pitchFamily="18" charset="0"/>
              </a:rPr>
              <a:t>Pvt</a:t>
            </a:r>
            <a:r>
              <a:rPr lang="en-GB" spc="300" dirty="0" smtClean="0">
                <a:latin typeface="Bookman Old Style" pitchFamily="18" charset="0"/>
                <a:cs typeface="Times New Roman" pitchFamily="18" charset="0"/>
              </a:rPr>
              <a:t> Ltd </a:t>
            </a:r>
            <a:r>
              <a:rPr lang="en-GB" spc="300" dirty="0" err="1" smtClean="0">
                <a:latin typeface="Bookman Old Style" pitchFamily="18" charset="0"/>
                <a:cs typeface="Times New Roman" pitchFamily="18" charset="0"/>
              </a:rPr>
              <a:t>Chakan</a:t>
            </a:r>
            <a:r>
              <a:rPr lang="en-GB" spc="300" dirty="0" smtClean="0"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en-GB" spc="300" dirty="0" err="1" smtClean="0">
                <a:latin typeface="Bookman Old Style" pitchFamily="18" charset="0"/>
                <a:cs typeface="Times New Roman" pitchFamily="18" charset="0"/>
              </a:rPr>
              <a:t>Pune</a:t>
            </a:r>
            <a:r>
              <a:rPr lang="en-GB" spc="300" dirty="0" smtClean="0">
                <a:latin typeface="Bookman Old Style" pitchFamily="18" charset="0"/>
                <a:cs typeface="Times New Roman" pitchFamily="18" charset="0"/>
              </a:rPr>
              <a:t>. 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e)HUF INDIA PVT. LTD</a:t>
            </a:r>
            <a:r>
              <a:rPr lang="en-GB" spc="300" dirty="0" smtClean="0">
                <a:latin typeface="Bookman Old Style" pitchFamily="18" charset="0"/>
                <a:cs typeface="Times New Roman" pitchFamily="18" charset="0"/>
              </a:rPr>
              <a:t>. (Ph 1 &amp; Ph 2)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Chakan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, Pune</a:t>
            </a: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f) PHILIPS INDIA LTD. (Health Care Div.)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Chakan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g) POSCO Steel,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Raigad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, Maharashtra</a:t>
            </a:r>
          </a:p>
          <a:p>
            <a:pPr lvl="1"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	h) LEAR AUTOMOTIVES LTD. </a:t>
            </a:r>
          </a:p>
          <a:p>
            <a:pPr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  	   (Pune –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Bhosari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&amp;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Chakan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en-GB" spc="300" dirty="0" smtClean="0">
                <a:latin typeface="Bookman Old Style" pitchFamily="18" charset="0"/>
                <a:cs typeface="Times New Roman" pitchFamily="18" charset="0"/>
              </a:rPr>
              <a:t>Plant)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    	</a:t>
            </a:r>
            <a:endParaRPr lang="en-GB" sz="2000" dirty="0">
              <a:latin typeface="Bookman Old Style" pitchFamily="18" charset="0"/>
            </a:endParaRPr>
          </a:p>
          <a:p>
            <a:pPr eaLnBrk="0" hangingPunct="0">
              <a:defRPr/>
            </a:pPr>
            <a:r>
              <a:rPr lang="en-GB" sz="2400" dirty="0">
                <a:latin typeface="Bookman Old Style" pitchFamily="18" charset="0"/>
                <a:cs typeface="Times New Roman" pitchFamily="18" charset="0"/>
              </a:rPr>
              <a:t> </a:t>
            </a:r>
            <a:endParaRPr lang="en-GB" sz="20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2400" b="1" dirty="0">
                <a:latin typeface="Arial" pitchFamily="34" charset="0"/>
              </a:rPr>
              <a:t>									</a:t>
            </a:r>
          </a:p>
          <a:p>
            <a:pPr lvl="1" eaLnBrk="0" hangingPunct="0">
              <a:defRPr/>
            </a:pPr>
            <a:endParaRPr lang="en-US" sz="2400" b="1" dirty="0">
              <a:latin typeface="Arial" pitchFamily="34" charset="0"/>
            </a:endParaRPr>
          </a:p>
          <a:p>
            <a:pPr eaLnBrk="0" hangingPunct="0">
              <a:buFontTx/>
              <a:buChar char="•"/>
              <a:defRPr/>
            </a:pPr>
            <a:endParaRPr lang="en-GB" sz="2400" b="1" dirty="0">
              <a:latin typeface="Arial" pitchFamily="34" charset="0"/>
            </a:endParaRPr>
          </a:p>
          <a:p>
            <a:pPr eaLnBrk="0" hangingPunct="0">
              <a:buFontTx/>
              <a:buChar char="•"/>
              <a:defRPr/>
            </a:pPr>
            <a:endParaRPr lang="en-GB" sz="2400" b="1" dirty="0">
              <a:latin typeface="Arial" pitchFamily="34" charset="0"/>
            </a:endParaRPr>
          </a:p>
          <a:p>
            <a:pPr eaLnBrk="0" hangingPunct="0">
              <a:buFontTx/>
              <a:buChar char="•"/>
              <a:defRPr/>
            </a:pPr>
            <a:endParaRPr lang="en-GB" sz="2400" b="1" dirty="0">
              <a:latin typeface="Arial" pitchFamily="34" charset="0"/>
            </a:endParaRPr>
          </a:p>
          <a:p>
            <a:pPr eaLnBrk="0" hangingPunct="0">
              <a:buFontTx/>
              <a:buChar char="•"/>
              <a:defRPr/>
            </a:pPr>
            <a:endParaRPr lang="en-GB" sz="2400" b="1" dirty="0">
              <a:latin typeface="Arial" pitchFamily="34" charset="0"/>
            </a:endParaRPr>
          </a:p>
          <a:p>
            <a:pPr algn="r" eaLnBrk="0" hangingPunct="0">
              <a:buFontTx/>
              <a:buChar char="•"/>
              <a:defRPr/>
            </a:pPr>
            <a:r>
              <a:rPr lang="en-US" sz="2400" b="1" dirty="0">
                <a:latin typeface="Bookman Old Style" pitchFamily="18" charset="0"/>
              </a:rPr>
              <a:t>Contd..</a:t>
            </a:r>
            <a:endParaRPr lang="en-GB" sz="2400" b="1" dirty="0">
              <a:latin typeface="Arial" pitchFamily="34" charset="0"/>
            </a:endParaRPr>
          </a:p>
        </p:txBody>
      </p:sp>
      <p:pic>
        <p:nvPicPr>
          <p:cNvPr id="1126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ChangeArrowheads="1"/>
          </p:cNvSpPr>
          <p:nvPr/>
        </p:nvSpPr>
        <p:spPr bwMode="auto">
          <a:xfrm>
            <a:off x="428625" y="1071563"/>
            <a:ext cx="8215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0" hangingPunct="0"/>
            <a:r>
              <a:rPr lang="en-GB" sz="2400">
                <a:latin typeface="Bookman Old Style" pitchFamily="18" charset="0"/>
                <a:cs typeface="Times New Roman" pitchFamily="18" charset="0"/>
              </a:rPr>
              <a:t>.</a:t>
            </a:r>
            <a:endParaRPr lang="en-US" sz="2400">
              <a:latin typeface="Bookman Old Style" pitchFamily="18" charset="0"/>
            </a:endParaRPr>
          </a:p>
        </p:txBody>
      </p:sp>
      <p:sp>
        <p:nvSpPr>
          <p:cNvPr id="12291" name="Rectangle 1"/>
          <p:cNvSpPr>
            <a:spLocks noChangeArrowheads="1"/>
          </p:cNvSpPr>
          <p:nvPr/>
        </p:nvSpPr>
        <p:spPr bwMode="auto">
          <a:xfrm>
            <a:off x="0" y="-500063"/>
            <a:ext cx="9144000" cy="437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pPr eaLnBrk="0" hangingPunct="0"/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pPr eaLnBrk="0" hangingPunct="0"/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pPr eaLnBrk="0" hangingPunct="0"/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pPr eaLnBrk="0" hangingPunct="0"/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pPr eaLnBrk="0" hangingPunct="0"/>
            <a:endParaRPr lang="en-GB" sz="1300">
              <a:latin typeface="Bookman Old Style" pitchFamily="18" charset="0"/>
              <a:cs typeface="Times New Roman" pitchFamily="18" charset="0"/>
            </a:endParaRPr>
          </a:p>
          <a:p>
            <a:pPr eaLnBrk="0" hangingPunct="0"/>
            <a:r>
              <a:rPr lang="en-GB" sz="2400" b="1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eaLnBrk="0" hangingPunct="0"/>
            <a:r>
              <a:rPr lang="en-GB" sz="2400" b="1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eaLnBrk="0" hangingPunct="0"/>
            <a:r>
              <a:rPr lang="en-GB" sz="2400" b="1">
                <a:latin typeface="Bookman Old Style" pitchFamily="18" charset="0"/>
                <a:cs typeface="Times New Roman" pitchFamily="18" charset="0"/>
              </a:rPr>
              <a:t>	</a:t>
            </a:r>
          </a:p>
          <a:p>
            <a:pPr eaLnBrk="0" hangingPunct="0"/>
            <a:r>
              <a:rPr lang="en-GB" sz="2400" b="1">
                <a:latin typeface="Bookman Old Style" pitchFamily="18" charset="0"/>
                <a:cs typeface="Times New Roman" pitchFamily="18" charset="0"/>
              </a:rPr>
              <a:t>	</a:t>
            </a:r>
            <a:endParaRPr lang="en-GB" sz="2400">
              <a:latin typeface="Bookman Old Style" pitchFamily="18" charset="0"/>
            </a:endParaRPr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1495425" y="214313"/>
            <a:ext cx="67198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Bookman Old Style" pitchFamily="18" charset="0"/>
              </a:rPr>
              <a:t>OUR VALUED CUSTOMERS</a:t>
            </a:r>
            <a:endParaRPr lang="en-US" sz="3600" b="1"/>
          </a:p>
        </p:txBody>
      </p:sp>
      <p:sp>
        <p:nvSpPr>
          <p:cNvPr id="5" name="Rectangle 4"/>
          <p:cNvSpPr/>
          <p:nvPr/>
        </p:nvSpPr>
        <p:spPr>
          <a:xfrm>
            <a:off x="642938" y="1143000"/>
            <a:ext cx="8196262" cy="4740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defRPr/>
            </a:pPr>
            <a:r>
              <a:rPr lang="en-GB" spc="300" dirty="0" err="1" smtClean="0">
                <a:latin typeface="Bookman Old Style" pitchFamily="18" charset="0"/>
                <a:cs typeface="Times New Roman" pitchFamily="18" charset="0"/>
              </a:rPr>
              <a:t>i</a:t>
            </a:r>
            <a:r>
              <a:rPr lang="en-GB" spc="300" dirty="0" smtClean="0">
                <a:latin typeface="Bookman Old Style" pitchFamily="18" charset="0"/>
                <a:cs typeface="Times New Roman" pitchFamily="18" charset="0"/>
              </a:rPr>
              <a:t>) FORBES 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MARSHALL LTD.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marL="342900" indent="-342900" eaLnBrk="0" hangingPunct="0">
              <a:defRPr/>
            </a:pP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j) </a:t>
            </a:r>
            <a:r>
              <a:rPr lang="en-IN" spc="300" dirty="0">
                <a:latin typeface="Bookman Old Style" pitchFamily="18" charset="0"/>
              </a:rPr>
              <a:t>Harman International India </a:t>
            </a:r>
            <a:r>
              <a:rPr lang="en-IN" spc="300" dirty="0" err="1">
                <a:latin typeface="Bookman Old Style" pitchFamily="18" charset="0"/>
              </a:rPr>
              <a:t>Pvt</a:t>
            </a:r>
            <a:r>
              <a:rPr lang="en-IN" spc="300" dirty="0">
                <a:latin typeface="Bookman Old Style" pitchFamily="18" charset="0"/>
              </a:rPr>
              <a:t> Ltd. </a:t>
            </a:r>
            <a:r>
              <a:rPr lang="en-IN" spc="300" dirty="0" err="1">
                <a:latin typeface="Bookman Old Style" pitchFamily="18" charset="0"/>
              </a:rPr>
              <a:t>Chakan</a:t>
            </a:r>
            <a:r>
              <a:rPr lang="en-IN" spc="300" dirty="0">
                <a:latin typeface="Bookman Old Style" pitchFamily="18" charset="0"/>
              </a:rPr>
              <a:t>, </a:t>
            </a:r>
            <a:r>
              <a:rPr lang="en-IN" spc="300" dirty="0" err="1">
                <a:latin typeface="Bookman Old Style" pitchFamily="18" charset="0"/>
              </a:rPr>
              <a:t>Khed</a:t>
            </a:r>
            <a:r>
              <a:rPr lang="en-IN" spc="300" dirty="0">
                <a:latin typeface="Bookman Old Style" pitchFamily="18" charset="0"/>
              </a:rPr>
              <a:t>,    </a:t>
            </a:r>
          </a:p>
          <a:p>
            <a:pPr>
              <a:defRPr/>
            </a:pPr>
            <a:r>
              <a:rPr lang="en-IN" spc="300" dirty="0">
                <a:latin typeface="Bookman Old Style" pitchFamily="18" charset="0"/>
              </a:rPr>
              <a:t>    </a:t>
            </a:r>
            <a:r>
              <a:rPr lang="en-IN" spc="300" dirty="0" err="1">
                <a:latin typeface="Bookman Old Style" pitchFamily="18" charset="0"/>
              </a:rPr>
              <a:t>Pune</a:t>
            </a:r>
            <a:endParaRPr lang="en-IN" spc="300" dirty="0">
              <a:latin typeface="Bookman Old Style" pitchFamily="18" charset="0"/>
            </a:endParaRPr>
          </a:p>
          <a:p>
            <a:pPr eaLnBrk="0" hangingPunct="0">
              <a:defRPr/>
            </a:pP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GB" dirty="0">
                <a:latin typeface="Bookman Old Style" pitchFamily="18" charset="0"/>
                <a:cs typeface="Times New Roman" pitchFamily="18" charset="0"/>
              </a:rPr>
              <a:t>k) 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BHARAT GEARS LTD.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Lonand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 MIDC,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GB" sz="1400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l) Mahindra Gears &amp; Transmission Ltd.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Chakan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m) </a:t>
            </a:r>
            <a:r>
              <a:rPr lang="en-IN" spc="300" dirty="0">
                <a:latin typeface="Bookman Old Style" pitchFamily="18" charset="0"/>
              </a:rPr>
              <a:t>PMP Drive Systems India </a:t>
            </a:r>
            <a:r>
              <a:rPr lang="en-IN" spc="300" dirty="0" err="1">
                <a:latin typeface="Bookman Old Style" pitchFamily="18" charset="0"/>
              </a:rPr>
              <a:t>Pvt</a:t>
            </a:r>
            <a:r>
              <a:rPr lang="en-IN" spc="300" dirty="0">
                <a:latin typeface="Bookman Old Style" pitchFamily="18" charset="0"/>
              </a:rPr>
              <a:t> Ltd, </a:t>
            </a:r>
            <a:r>
              <a:rPr lang="en-IN" spc="300" dirty="0" err="1">
                <a:latin typeface="Bookman Old Style" pitchFamily="18" charset="0"/>
              </a:rPr>
              <a:t>Khed</a:t>
            </a:r>
            <a:r>
              <a:rPr lang="en-IN" spc="300" dirty="0">
                <a:latin typeface="Bookman Old Style" pitchFamily="18" charset="0"/>
              </a:rPr>
              <a:t>, </a:t>
            </a:r>
            <a:r>
              <a:rPr lang="en-IN" spc="300" dirty="0" err="1">
                <a:latin typeface="Bookman Old Style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n) </a:t>
            </a:r>
            <a:r>
              <a:rPr lang="en-IN" spc="300" dirty="0" err="1">
                <a:latin typeface="Bookman Old Style" pitchFamily="18" charset="0"/>
              </a:rPr>
              <a:t>Linhoff</a:t>
            </a:r>
            <a:r>
              <a:rPr lang="en-IN" spc="300" dirty="0">
                <a:latin typeface="Bookman Old Style" pitchFamily="18" charset="0"/>
              </a:rPr>
              <a:t>  India </a:t>
            </a:r>
            <a:r>
              <a:rPr lang="en-IN" spc="300" dirty="0" err="1">
                <a:latin typeface="Bookman Old Style" pitchFamily="18" charset="0"/>
              </a:rPr>
              <a:t>Pvt</a:t>
            </a:r>
            <a:r>
              <a:rPr lang="en-IN" spc="300" dirty="0">
                <a:latin typeface="Bookman Old Style" pitchFamily="18" charset="0"/>
              </a:rPr>
              <a:t> Ltd, </a:t>
            </a:r>
            <a:r>
              <a:rPr lang="en-IN" spc="300" dirty="0" err="1">
                <a:latin typeface="Bookman Old Style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o)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Tacle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Automotives India Pvt. Ltd.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Tamilnadu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p) </a:t>
            </a:r>
            <a:r>
              <a:rPr lang="en-US" spc="300" dirty="0" err="1">
                <a:latin typeface="Bookman Old Style" pitchFamily="18" charset="0"/>
              </a:rPr>
              <a:t>Garware</a:t>
            </a:r>
            <a:r>
              <a:rPr lang="en-US" spc="300" dirty="0">
                <a:latin typeface="Bookman Old Style" pitchFamily="18" charset="0"/>
              </a:rPr>
              <a:t> </a:t>
            </a:r>
            <a:r>
              <a:rPr lang="en-US" spc="300" dirty="0" err="1">
                <a:latin typeface="Bookman Old Style" pitchFamily="18" charset="0"/>
              </a:rPr>
              <a:t>Bestretch</a:t>
            </a:r>
            <a:r>
              <a:rPr lang="en-US" spc="300" dirty="0">
                <a:latin typeface="Bookman Old Style" pitchFamily="18" charset="0"/>
              </a:rPr>
              <a:t> </a:t>
            </a:r>
            <a:r>
              <a:rPr lang="en-US" spc="300" dirty="0" smtClean="0">
                <a:latin typeface="Bookman Old Style" pitchFamily="18" charset="0"/>
              </a:rPr>
              <a:t>Limited, </a:t>
            </a:r>
            <a:r>
              <a:rPr lang="en-US" spc="300" dirty="0" err="1" smtClean="0">
                <a:latin typeface="Bookman Old Style" pitchFamily="18" charset="0"/>
              </a:rPr>
              <a:t>Wai</a:t>
            </a:r>
            <a:r>
              <a:rPr lang="en-US" spc="300" dirty="0" smtClean="0">
                <a:latin typeface="Bookman Old Style" pitchFamily="18" charset="0"/>
              </a:rPr>
              <a:t>, Dist: </a:t>
            </a:r>
            <a:r>
              <a:rPr lang="en-US" spc="300" dirty="0" err="1" smtClean="0">
                <a:latin typeface="Bookman Old Style" pitchFamily="18" charset="0"/>
              </a:rPr>
              <a:t>Satara</a:t>
            </a:r>
            <a:r>
              <a:rPr lang="en-US" spc="300" dirty="0" smtClean="0">
                <a:latin typeface="Bookman Old Style" pitchFamily="18" charset="0"/>
              </a:rPr>
              <a:t> </a:t>
            </a:r>
            <a:endParaRPr lang="en-IN" spc="300" dirty="0">
              <a:latin typeface="Bookman Old Style" pitchFamily="18" charset="0"/>
            </a:endParaRPr>
          </a:p>
          <a:p>
            <a:pPr eaLnBrk="0" hangingPunct="0">
              <a:defRPr/>
            </a:pPr>
            <a:endParaRPr lang="en-IN" spc="300" dirty="0">
              <a:latin typeface="Bookman Old Style" pitchFamily="18" charset="0"/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625" y="1720850"/>
            <a:ext cx="8358188" cy="3970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IN" spc="300" dirty="0">
                <a:latin typeface="Bookman Old Style" pitchFamily="18" charset="0"/>
              </a:rPr>
              <a:t>q) </a:t>
            </a:r>
            <a:r>
              <a:rPr lang="en-IN" spc="300" dirty="0" err="1">
                <a:latin typeface="Bookman Old Style" pitchFamily="18" charset="0"/>
              </a:rPr>
              <a:t>Neosym</a:t>
            </a:r>
            <a:r>
              <a:rPr lang="en-IN" spc="300" dirty="0">
                <a:latin typeface="Bookman Old Style" pitchFamily="18" charset="0"/>
              </a:rPr>
              <a:t> Industries Ltd , </a:t>
            </a:r>
            <a:r>
              <a:rPr lang="en-IN" spc="300" dirty="0" err="1" smtClean="0">
                <a:latin typeface="Bookman Old Style" pitchFamily="18" charset="0"/>
              </a:rPr>
              <a:t>Sanaswadi</a:t>
            </a:r>
            <a:r>
              <a:rPr lang="en-IN" spc="300" dirty="0" smtClean="0">
                <a:latin typeface="Bookman Old Style" pitchFamily="18" charset="0"/>
              </a:rPr>
              <a:t>, </a:t>
            </a:r>
            <a:r>
              <a:rPr lang="en-IN" spc="300" dirty="0">
                <a:latin typeface="Bookman Old Style" pitchFamily="18" charset="0"/>
              </a:rPr>
              <a:t>Pune</a:t>
            </a:r>
          </a:p>
          <a:p>
            <a:pPr>
              <a:defRPr/>
            </a:pPr>
            <a:endParaRPr lang="en-IN" spc="300" dirty="0">
              <a:latin typeface="Bookman Old Style" pitchFamily="18" charset="0"/>
            </a:endParaRPr>
          </a:p>
          <a:p>
            <a:pPr>
              <a:defRPr/>
            </a:pPr>
            <a:r>
              <a:rPr lang="en-IN" spc="300" dirty="0">
                <a:latin typeface="Bookman Old Style" pitchFamily="18" charset="0"/>
              </a:rPr>
              <a:t>r)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Amtek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Auto,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Sanaswadi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>
              <a:defRPr/>
            </a:pPr>
            <a:endParaRPr lang="en-IN" spc="300" dirty="0">
              <a:latin typeface="Bookman Old Style" pitchFamily="18" charset="0"/>
            </a:endParaRPr>
          </a:p>
          <a:p>
            <a:pPr>
              <a:defRPr/>
            </a:pPr>
            <a:r>
              <a:rPr lang="en-IN" spc="300" dirty="0">
                <a:latin typeface="Bookman Old Style" pitchFamily="18" charset="0"/>
              </a:rPr>
              <a:t>s) 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Mahindra Forgings Ltd.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Chakan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endParaRPr lang="en-IN" spc="300" dirty="0">
              <a:latin typeface="Bookman Old Style" pitchFamily="18" charset="0"/>
            </a:endParaRPr>
          </a:p>
          <a:p>
            <a:pPr>
              <a:defRPr/>
            </a:pPr>
            <a:endParaRPr lang="en-IN" spc="300" dirty="0">
              <a:latin typeface="Bookman Old Style" pitchFamily="18" charset="0"/>
            </a:endParaRPr>
          </a:p>
          <a:p>
            <a:pPr>
              <a:defRPr/>
            </a:pPr>
            <a:r>
              <a:rPr lang="en-IN" spc="300" dirty="0">
                <a:latin typeface="Bookman Old Style" pitchFamily="18" charset="0"/>
              </a:rPr>
              <a:t>t) 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SONA ALLOYS LTD.,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Lonand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MIDC,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>
              <a:defRPr/>
            </a:pP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u) I.S.R.C (Information System Resource </a:t>
            </a:r>
            <a:r>
              <a:rPr lang="en-GB" spc="300" dirty="0" smtClean="0">
                <a:latin typeface="Bookman Old Style" pitchFamily="18" charset="0"/>
                <a:cs typeface="Times New Roman" pitchFamily="18" charset="0"/>
              </a:rPr>
              <a:t>Centre) </a:t>
            </a:r>
            <a:endParaRPr lang="en-GB" spc="300" dirty="0">
              <a:latin typeface="Bookman Old Style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    </a:t>
            </a:r>
            <a:r>
              <a:rPr lang="en-GB" spc="300" dirty="0" err="1">
                <a:latin typeface="Bookman Old Style" pitchFamily="18" charset="0"/>
                <a:cs typeface="Times New Roman" pitchFamily="18" charset="0"/>
              </a:rPr>
              <a:t>Pune</a:t>
            </a:r>
            <a:r>
              <a:rPr lang="en-GB" spc="300" dirty="0">
                <a:latin typeface="Bookman Old Style" pitchFamily="18" charset="0"/>
                <a:cs typeface="Times New Roman" pitchFamily="18" charset="0"/>
              </a:rPr>
              <a:t>.</a:t>
            </a:r>
          </a:p>
          <a:p>
            <a:pPr>
              <a:defRPr/>
            </a:pPr>
            <a:endParaRPr lang="en-IN" spc="300" dirty="0">
              <a:latin typeface="Bookman Old Style" pitchFamily="18" charset="0"/>
            </a:endParaRPr>
          </a:p>
          <a:p>
            <a:pPr>
              <a:defRPr/>
            </a:pPr>
            <a:r>
              <a:rPr lang="en-IN" spc="300" dirty="0">
                <a:latin typeface="Bookman Old Style" pitchFamily="18" charset="0"/>
              </a:rPr>
              <a:t>v) </a:t>
            </a:r>
            <a:r>
              <a:rPr lang="en-IN" spc="300" dirty="0" err="1">
                <a:latin typeface="Bookman Old Style" pitchFamily="18" charset="0"/>
              </a:rPr>
              <a:t>Bedmutha</a:t>
            </a:r>
            <a:r>
              <a:rPr lang="en-IN" spc="300" dirty="0">
                <a:latin typeface="Bookman Old Style" pitchFamily="18" charset="0"/>
              </a:rPr>
              <a:t> Industries Ltd, </a:t>
            </a:r>
            <a:r>
              <a:rPr lang="en-IN" spc="300" dirty="0" err="1">
                <a:latin typeface="Bookman Old Style" pitchFamily="18" charset="0"/>
              </a:rPr>
              <a:t>Dhule</a:t>
            </a:r>
            <a:endParaRPr lang="en-IN" spc="300" dirty="0">
              <a:latin typeface="Bookman Old Style" pitchFamily="18" charset="0"/>
            </a:endParaRPr>
          </a:p>
          <a:p>
            <a:pPr>
              <a:defRPr/>
            </a:pPr>
            <a:endParaRPr lang="en-IN" spc="300" dirty="0">
              <a:latin typeface="Bookman Old Style" pitchFamily="18" charset="0"/>
            </a:endParaRPr>
          </a:p>
          <a:p>
            <a:pPr>
              <a:defRPr/>
            </a:pPr>
            <a:endParaRPr lang="en-US" spc="300" dirty="0">
              <a:latin typeface="Bookman Old Style" pitchFamily="18" charset="0"/>
            </a:endParaRPr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1781175" y="214313"/>
            <a:ext cx="67198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Bookman Old Style" pitchFamily="18" charset="0"/>
              </a:rPr>
              <a:t>OUR VALUED CUSTOMERS</a:t>
            </a:r>
            <a:endParaRPr lang="en-US" sz="3600" b="1"/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50" y="285750"/>
            <a:ext cx="8501063" cy="6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https://www.araiindia.com/images/logo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285750"/>
            <a:ext cx="1449387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2" descr="Lea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0" y="2714625"/>
            <a:ext cx="1643063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http://www.bharatgears.com/images/logo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571750" y="1438275"/>
            <a:ext cx="29337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3" descr="Danobatgroup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214313" y="3571875"/>
            <a:ext cx="2371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5" descr="Huf Hülsbeck &amp; Fürst GmbH &amp; Co. KG">
            <a:hlinkClick r:id="rId9" tooltip="Huf Hülsbeck &amp; Fürst GmbH &amp; Co. KG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00938" y="285750"/>
            <a:ext cx="12573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6"/>
          <p:cNvPicPr>
            <a:picLocks noChangeAspect="1" noChangeArrowheads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2857500" y="4500563"/>
            <a:ext cx="101917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8" descr="Natrip logo.jpg">
            <a:hlinkClick r:id="rId12"/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000625" y="714375"/>
            <a:ext cx="2000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8" descr="https://encrypted-tbn1.gstatic.com/images?q=tbn:ANd9GcRMMun7An5yOKLoMvecDSH_tLyz9g2Qvq7--54LvNcWNbKvNQhIn4sQD5Y">
            <a:hlinkClick r:id="rId14"/>
          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84150" y="2000250"/>
            <a:ext cx="2030413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logo" descr="Harman India - Harman Logo">
            <a:hlinkClick r:id="rId16"/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000750" y="2714625"/>
            <a:ext cx="197485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3357563" y="2643188"/>
            <a:ext cx="17621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572250" y="3786188"/>
            <a:ext cx="23574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5" descr="logo">
            <a:hlinkClick r:id="rId20"/>
          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071813" y="3857625"/>
            <a:ext cx="32543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7" descr="http://www.jyotitoolings.com/images/jyoti_logo.jpg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email"/>
          <a:srcRect/>
          <a:stretch>
            <a:fillRect/>
          </a:stretch>
        </p:blipFill>
        <p:spPr bwMode="auto">
          <a:xfrm>
            <a:off x="5929313" y="4572000"/>
            <a:ext cx="28575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0" name="Picture 17" descr="http://www.amtek.com/images/logo.jpg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428625" y="4357688"/>
            <a:ext cx="1931988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9" descr="logo">
            <a:hlinkClick r:id="rId26"/>
          </p:cNvPr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072188" y="2143125"/>
            <a:ext cx="28702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23" descr="https://encrypted-tbn3.gstatic.com/images?q=tbn:ANd9GcTAdysnrPk7ZAP5FfMv9RGKnK3sP2yAmLPDSS9DmF3RsmqzWZOfCUbABg">
            <a:hlinkClick r:id="rId28"/>
          </p:cNvPr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3714750" y="285750"/>
            <a:ext cx="1357313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24"/>
          <p:cNvPicPr>
            <a:picLocks noChangeAspect="1" noChangeArrowheads="1"/>
          </p:cNvPicPr>
          <p:nvPr/>
        </p:nvPicPr>
        <p:blipFill>
          <a:blip r:embed="rId30" cstate="email"/>
          <a:srcRect/>
          <a:stretch>
            <a:fillRect/>
          </a:stretch>
        </p:blipFill>
        <p:spPr bwMode="auto">
          <a:xfrm>
            <a:off x="4500563" y="4714875"/>
            <a:ext cx="10414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" name="Picture 22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214313" y="5643563"/>
            <a:ext cx="17145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5" name="Picture 26" descr="https://encrypted-tbn1.gstatic.com/images?q=tbn:ANd9GcRLRSuqrrXe4zlubr57CsDxE_Hzv_Qa4BW8hjBN4ZIfOuW6QqTYhpBUQWQ">
            <a:hlinkClick r:id="rId32"/>
          </p:cNvPr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6429375" y="5929313"/>
            <a:ext cx="114300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6" name="Picture 28" descr="https://encrypted-tbn3.gstatic.com/images?q=tbn:ANd9GcRmcFxvsB-gH3AePizHKGX4OMGKVTDglrhMrptf6ZK62DFOZDYQBzUU2g">
            <a:hlinkClick r:id="rId34"/>
          </p:cNvPr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3000375" y="6000750"/>
            <a:ext cx="255428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6" name="Object 22"/>
          <p:cNvGraphicFramePr>
            <a:graphicFrameLocks noChangeAspect="1"/>
          </p:cNvGraphicFramePr>
          <p:nvPr/>
        </p:nvGraphicFramePr>
        <p:xfrm>
          <a:off x="285750" y="1119188"/>
          <a:ext cx="1357313" cy="617537"/>
        </p:xfrm>
        <a:graphic>
          <a:graphicData uri="http://schemas.openxmlformats.org/presentationml/2006/ole">
            <p:oleObj spid="_x0000_s1026" name="Bitmap Image" r:id="rId36" imgW="1152381" imgH="523810" progId="PBrush">
              <p:embed/>
            </p:oleObj>
          </a:graphicData>
        </a:graphic>
      </p:graphicFrame>
      <p:sp>
        <p:nvSpPr>
          <p:cNvPr id="1048" name="AutoShape 27" descr="Image result for jsw group logo image"/>
          <p:cNvSpPr>
            <a:spLocks noChangeAspect="1" noChangeArrowheads="1"/>
          </p:cNvSpPr>
          <p:nvPr/>
        </p:nvSpPr>
        <p:spPr bwMode="auto">
          <a:xfrm>
            <a:off x="16351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9" name="AutoShape 29" descr="Image result for jsw group logo image"/>
          <p:cNvSpPr>
            <a:spLocks noChangeAspect="1" noChangeArrowheads="1"/>
          </p:cNvSpPr>
          <p:nvPr/>
        </p:nvSpPr>
        <p:spPr bwMode="auto">
          <a:xfrm>
            <a:off x="16351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50" name="Picture 31" descr="https://encrypted-tbn2.gstatic.com/images?q=tbn:ANd9GcTIV2otSueKQ27Iji2rEv6Iddw-2imVtnJlo-n8vnSIsBGC6pEVX3qdcevq"/>
          <p:cNvPicPr>
            <a:picLocks noChangeAspect="1" noChangeArrowheads="1"/>
          </p:cNvPicPr>
          <p:nvPr/>
        </p:nvPicPr>
        <p:blipFill>
          <a:blip r:embed="rId37" cstate="email"/>
          <a:srcRect/>
          <a:stretch>
            <a:fillRect/>
          </a:stretch>
        </p:blipFill>
        <p:spPr bwMode="auto">
          <a:xfrm>
            <a:off x="1785938" y="0"/>
            <a:ext cx="177165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72" y="292100"/>
            <a:ext cx="8858250" cy="13843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We are proudly associated with</a:t>
            </a:r>
            <a:endParaRPr lang="en-IN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1) </a:t>
            </a:r>
            <a:r>
              <a:rPr lang="en-US" sz="2400" dirty="0" err="1" smtClean="0">
                <a:latin typeface="Bookman Old Style" pitchFamily="18" charset="0"/>
              </a:rPr>
              <a:t>Abhiyanta</a:t>
            </a:r>
            <a:r>
              <a:rPr lang="en-US" sz="2400" dirty="0" smtClean="0">
                <a:latin typeface="Bookman Old Style" pitchFamily="18" charset="0"/>
              </a:rPr>
              <a:t> Electrical Consultants &amp; Engineers, Pune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2) Shimizu Corporation </a:t>
            </a:r>
            <a:r>
              <a:rPr lang="en-US" sz="2400" dirty="0" err="1" smtClean="0">
                <a:latin typeface="Bookman Old Style" pitchFamily="18" charset="0"/>
              </a:rPr>
              <a:t>Bengaluru</a:t>
            </a:r>
            <a:r>
              <a:rPr lang="en-US" sz="2400" dirty="0" smtClean="0">
                <a:latin typeface="Bookman Old Style" pitchFamily="18" charset="0"/>
              </a:rPr>
              <a:t>.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3) Tata </a:t>
            </a:r>
            <a:r>
              <a:rPr lang="en-US" sz="2400" dirty="0" err="1" smtClean="0">
                <a:latin typeface="Bookman Old Style" pitchFamily="18" charset="0"/>
              </a:rPr>
              <a:t>Consultaning</a:t>
            </a:r>
            <a:r>
              <a:rPr lang="en-US" sz="2400" dirty="0" smtClean="0">
                <a:latin typeface="Bookman Old Style" pitchFamily="18" charset="0"/>
              </a:rPr>
              <a:t> Engineers, Pune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4) </a:t>
            </a:r>
            <a:r>
              <a:rPr lang="en-US" sz="2400" dirty="0" err="1" smtClean="0">
                <a:latin typeface="Bookman Old Style" pitchFamily="18" charset="0"/>
              </a:rPr>
              <a:t>Gherzi</a:t>
            </a:r>
            <a:r>
              <a:rPr lang="en-US" sz="2400" dirty="0" smtClean="0">
                <a:latin typeface="Bookman Old Style" pitchFamily="18" charset="0"/>
              </a:rPr>
              <a:t> Eastern Ltd. Mumbai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5) </a:t>
            </a:r>
            <a:r>
              <a:rPr lang="en-US" sz="2400" dirty="0" err="1" smtClean="0">
                <a:latin typeface="Bookman Old Style" pitchFamily="18" charset="0"/>
              </a:rPr>
              <a:t>Archivista</a:t>
            </a:r>
            <a:r>
              <a:rPr lang="en-US" sz="2400" dirty="0" smtClean="0">
                <a:latin typeface="Bookman Old Style" pitchFamily="18" charset="0"/>
              </a:rPr>
              <a:t> Engineering Projects Pvt. Ltd., Pune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6) Apt </a:t>
            </a:r>
            <a:r>
              <a:rPr lang="en-US" sz="2400" dirty="0" err="1" smtClean="0">
                <a:latin typeface="Bookman Old Style" pitchFamily="18" charset="0"/>
              </a:rPr>
              <a:t>Samruddhi</a:t>
            </a:r>
            <a:r>
              <a:rPr lang="en-US" sz="2400" dirty="0" smtClean="0">
                <a:latin typeface="Bookman Old Style" pitchFamily="18" charset="0"/>
              </a:rPr>
              <a:t> Engineering Consultants, Pune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7) </a:t>
            </a:r>
            <a:r>
              <a:rPr lang="en-US" sz="2400" dirty="0" err="1" smtClean="0">
                <a:latin typeface="Bookman Old Style" pitchFamily="18" charset="0"/>
              </a:rPr>
              <a:t>Vidyut</a:t>
            </a:r>
            <a:r>
              <a:rPr lang="en-US" sz="2400" dirty="0" smtClean="0">
                <a:latin typeface="Bookman Old Style" pitchFamily="18" charset="0"/>
              </a:rPr>
              <a:t> </a:t>
            </a:r>
            <a:r>
              <a:rPr lang="en-US" sz="2400" dirty="0" err="1" smtClean="0">
                <a:latin typeface="Bookman Old Style" pitchFamily="18" charset="0"/>
              </a:rPr>
              <a:t>Sallagar</a:t>
            </a:r>
            <a:r>
              <a:rPr lang="en-US" sz="2400" dirty="0" smtClean="0">
                <a:latin typeface="Bookman Old Style" pitchFamily="18" charset="0"/>
              </a:rPr>
              <a:t> Electrical Consultants &amp; </a:t>
            </a:r>
            <a:r>
              <a:rPr lang="en-US" sz="2400" dirty="0" err="1" smtClean="0">
                <a:latin typeface="Bookman Old Style" pitchFamily="18" charset="0"/>
              </a:rPr>
              <a:t>Engrs</a:t>
            </a:r>
            <a:r>
              <a:rPr lang="en-US" sz="2400" dirty="0" smtClean="0">
                <a:latin typeface="Bookman Old Style" pitchFamily="18" charset="0"/>
              </a:rPr>
              <a:t>, Pune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8) </a:t>
            </a:r>
            <a:r>
              <a:rPr lang="en-US" sz="2400" dirty="0" err="1" smtClean="0">
                <a:latin typeface="Bookman Old Style" pitchFamily="18" charset="0"/>
              </a:rPr>
              <a:t>Electromech</a:t>
            </a:r>
            <a:r>
              <a:rPr lang="en-US" sz="2400" dirty="0" smtClean="0">
                <a:latin typeface="Bookman Old Style" pitchFamily="18" charset="0"/>
              </a:rPr>
              <a:t> Engineers, Pune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9) Unique Consultancy Services, Pune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10) </a:t>
            </a:r>
            <a:r>
              <a:rPr lang="en-US" sz="2400" dirty="0" err="1" smtClean="0">
                <a:latin typeface="Bookman Old Style" pitchFamily="18" charset="0"/>
              </a:rPr>
              <a:t>Manas</a:t>
            </a:r>
            <a:r>
              <a:rPr lang="en-US" sz="2400" dirty="0" smtClean="0">
                <a:latin typeface="Bookman Old Style" pitchFamily="18" charset="0"/>
              </a:rPr>
              <a:t> Consultants, Mumbai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11) </a:t>
            </a:r>
            <a:r>
              <a:rPr lang="en-US" sz="2400" dirty="0" err="1" smtClean="0">
                <a:latin typeface="Bookman Old Style" pitchFamily="18" charset="0"/>
              </a:rPr>
              <a:t>Archicon</a:t>
            </a:r>
            <a:r>
              <a:rPr lang="en-US" sz="2400" dirty="0" smtClean="0">
                <a:latin typeface="Bookman Old Style" pitchFamily="18" charset="0"/>
              </a:rPr>
              <a:t> Associates, Pune</a:t>
            </a:r>
          </a:p>
          <a:p>
            <a:pPr eaLnBrk="1" hangingPunct="1">
              <a:buNone/>
            </a:pPr>
            <a:r>
              <a:rPr lang="en-US" sz="2400" dirty="0" smtClean="0">
                <a:latin typeface="Bookman Old Style" pitchFamily="18" charset="0"/>
              </a:rPr>
              <a:t>12) </a:t>
            </a:r>
            <a:r>
              <a:rPr lang="en-US" sz="2400" dirty="0" err="1" smtClean="0">
                <a:latin typeface="Bookman Old Style" pitchFamily="18" charset="0"/>
              </a:rPr>
              <a:t>Prashant</a:t>
            </a:r>
            <a:r>
              <a:rPr lang="en-US" sz="2400" dirty="0" smtClean="0">
                <a:latin typeface="Bookman Old Style" pitchFamily="18" charset="0"/>
              </a:rPr>
              <a:t> </a:t>
            </a:r>
            <a:r>
              <a:rPr lang="en-US" sz="2400" dirty="0" err="1" smtClean="0">
                <a:latin typeface="Bookman Old Style" pitchFamily="18" charset="0"/>
              </a:rPr>
              <a:t>Deshmukh</a:t>
            </a:r>
            <a:r>
              <a:rPr lang="en-US" sz="2400" dirty="0" smtClean="0">
                <a:latin typeface="Bookman Old Style" pitchFamily="18" charset="0"/>
              </a:rPr>
              <a:t> &amp; Associates, Pune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400" dirty="0" smtClean="0">
                <a:latin typeface="Bookman Old Style" pitchFamily="18" charset="0"/>
              </a:rPr>
              <a:t>13) </a:t>
            </a:r>
            <a:r>
              <a:rPr lang="en-US" sz="2400" dirty="0" err="1" smtClean="0">
                <a:latin typeface="Bookman Old Style" pitchFamily="18" charset="0"/>
              </a:rPr>
              <a:t>Jayam</a:t>
            </a:r>
            <a:r>
              <a:rPr lang="en-US" sz="2400" dirty="0" smtClean="0">
                <a:latin typeface="Bookman Old Style" pitchFamily="18" charset="0"/>
              </a:rPr>
              <a:t> Consultants, Chennai ( Chennai Project)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400" dirty="0" smtClean="0">
                <a:latin typeface="Bookman Old Style" pitchFamily="18" charset="0"/>
              </a:rPr>
              <a:t>14) Delta Interiors</a:t>
            </a:r>
          </a:p>
          <a:p>
            <a:pPr>
              <a:buNone/>
            </a:pPr>
            <a:r>
              <a:rPr lang="en-US" sz="2400" dirty="0" smtClean="0">
                <a:latin typeface="Bookman Old Style" pitchFamily="18" charset="0"/>
              </a:rPr>
              <a:t>15) </a:t>
            </a:r>
            <a:r>
              <a:rPr lang="en-US" sz="2400" dirty="0" err="1" smtClean="0">
                <a:latin typeface="Bookman Old Style" pitchFamily="18" charset="0"/>
              </a:rPr>
              <a:t>Safal</a:t>
            </a:r>
            <a:r>
              <a:rPr lang="en-US" sz="2400" dirty="0" smtClean="0">
                <a:latin typeface="Bookman Old Style" pitchFamily="18" charset="0"/>
              </a:rPr>
              <a:t> Engineers, </a:t>
            </a:r>
            <a:r>
              <a:rPr lang="en-US" sz="2400" dirty="0" err="1" smtClean="0">
                <a:latin typeface="Bookman Old Style" pitchFamily="18" charset="0"/>
              </a:rPr>
              <a:t>Pune</a:t>
            </a:r>
            <a:endParaRPr lang="en-US" sz="2400" dirty="0" smtClean="0">
              <a:latin typeface="Bookman Old Style" pitchFamily="18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sz="2400" dirty="0" smtClean="0">
              <a:latin typeface="Bookman Old Style" pitchFamily="18" charset="0"/>
            </a:endParaRPr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IN" dirty="0" smtClean="0"/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36" y="0"/>
            <a:ext cx="9144000" cy="8191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Recently Completed Site: 33 KV sub station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Bookman Old Style" pitchFamily="18" charset="0"/>
              </a:rPr>
              <a:t> </a:t>
            </a:r>
            <a:endParaRPr lang="en-IN" sz="2400" dirty="0" smtClean="0">
              <a:solidFill>
                <a:srgbClr val="C00000"/>
              </a:solidFill>
              <a:effectLst/>
              <a:latin typeface="Bookman Old Style" pitchFamily="18" charset="0"/>
            </a:endParaRPr>
          </a:p>
        </p:txBody>
      </p:sp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2" cstate="email">
            <a:lum bright="10000"/>
          </a:blip>
          <a:srcRect/>
          <a:stretch>
            <a:fillRect/>
          </a:stretch>
        </p:blipFill>
        <p:spPr bwMode="auto">
          <a:xfrm>
            <a:off x="228601" y="928688"/>
            <a:ext cx="4267199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/>
          <a:srcRect/>
          <a:stretch>
            <a:fillRect/>
          </a:stretch>
        </p:blipFill>
        <p:spPr>
          <a:xfrm>
            <a:off x="4724400" y="928688"/>
            <a:ext cx="4191000" cy="2857500"/>
          </a:xfrm>
          <a:noFill/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28601" y="4000500"/>
            <a:ext cx="4267200" cy="240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"/>
            <a:ext cx="1066800" cy="9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8" descr="D:\Rahul Rendale\electra profile\Site Photographs\Web Site Photo\IMG_1897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724400" y="4000500"/>
            <a:ext cx="41910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</a:t>
            </a:r>
            <a:r>
              <a:rPr lang="en-US" sz="3600" b="1" dirty="0" smtClean="0">
                <a:solidFill>
                  <a:srgbClr val="FF0000"/>
                </a:solidFill>
              </a:rPr>
              <a:t>22 KV  TRANSFORMER WITH 4000A BUSDUCT  INSTALLATION 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66800" cy="9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7080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LT BREAKER PANEL</a:t>
            </a:r>
            <a:r>
              <a:rPr lang="en-US" sz="3200" dirty="0" smtClean="0">
                <a:solidFill>
                  <a:srgbClr val="C00000"/>
                </a:solidFill>
                <a:effectLst/>
                <a:latin typeface="Bookman Old Style" pitchFamily="18" charset="0"/>
              </a:rPr>
              <a:t> </a:t>
            </a:r>
            <a:endParaRPr lang="en-US" sz="3200" dirty="0">
              <a:solidFill>
                <a:srgbClr val="C00000"/>
              </a:solidFill>
              <a:effectLst/>
              <a:latin typeface="Bookman Old Style" pitchFamily="18" charset="0"/>
            </a:endParaRPr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>
          <a:xfrm>
            <a:off x="285750" y="1143000"/>
            <a:ext cx="4214813" cy="2336800"/>
          </a:xfrm>
          <a:noFill/>
        </p:spPr>
      </p:pic>
      <p:pic>
        <p:nvPicPr>
          <p:cNvPr id="16388" name="Picture 2" descr="H:\Electra Photo\DSC03546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643438" y="1071563"/>
            <a:ext cx="4257675" cy="239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50" y="3571875"/>
            <a:ext cx="4357688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2" descr="E:\Desktop\photos\IMG_0075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714875" y="3571875"/>
            <a:ext cx="43942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928688" y="71438"/>
            <a:ext cx="83581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/>
              <a:t> </a:t>
            </a:r>
            <a:r>
              <a:rPr lang="en-US" sz="3200" b="1" dirty="0" smtClean="0">
                <a:solidFill>
                  <a:srgbClr val="C00000"/>
                </a:solidFill>
                <a:latin typeface="Bookman Old Style" pitchFamily="18" charset="0"/>
              </a:rPr>
              <a:t> Installation </a:t>
            </a:r>
            <a:r>
              <a:rPr lang="en-US" sz="3200" b="1" dirty="0">
                <a:solidFill>
                  <a:srgbClr val="C00000"/>
                </a:solidFill>
                <a:latin typeface="Bookman Old Style" pitchFamily="18" charset="0"/>
              </a:rPr>
              <a:t>of Main LT Breaker panel</a:t>
            </a:r>
          </a:p>
        </p:txBody>
      </p:sp>
      <p:pic>
        <p:nvPicPr>
          <p:cNvPr id="1741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 descr="C:\Users\Admin\Desktop\selected\Danabout Panel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 </a:t>
            </a:r>
            <a:r>
              <a:rPr lang="en-US" sz="3100" b="1" dirty="0" smtClean="0">
                <a:solidFill>
                  <a:srgbClr val="C00000"/>
                </a:solidFill>
              </a:rPr>
              <a:t>Main LT Panel with </a:t>
            </a:r>
            <a:r>
              <a:rPr lang="en-US" sz="3100" b="1" dirty="0" err="1" smtClean="0">
                <a:solidFill>
                  <a:srgbClr val="C00000"/>
                </a:solidFill>
              </a:rPr>
              <a:t>Busbar</a:t>
            </a:r>
            <a:r>
              <a:rPr lang="en-US" sz="3100" b="1" dirty="0" smtClean="0">
                <a:solidFill>
                  <a:srgbClr val="C00000"/>
                </a:solidFill>
              </a:rPr>
              <a:t> </a:t>
            </a:r>
            <a:r>
              <a:rPr lang="en-US" sz="3100" b="1" dirty="0" err="1" smtClean="0">
                <a:solidFill>
                  <a:srgbClr val="C00000"/>
                </a:solidFill>
              </a:rPr>
              <a:t>Trunking</a:t>
            </a:r>
            <a:r>
              <a:rPr lang="en-US" sz="3100" b="1" dirty="0" smtClean="0">
                <a:solidFill>
                  <a:srgbClr val="C00000"/>
                </a:solidFill>
              </a:rPr>
              <a:t> at </a:t>
            </a:r>
            <a:r>
              <a:rPr lang="en-US" sz="3100" b="1" dirty="0" err="1" smtClean="0">
                <a:solidFill>
                  <a:srgbClr val="C00000"/>
                </a:solidFill>
              </a:rPr>
              <a:t>Porite</a:t>
            </a:r>
            <a:r>
              <a:rPr lang="en-US" sz="3100" b="1" dirty="0" smtClean="0">
                <a:solidFill>
                  <a:srgbClr val="C00000"/>
                </a:solidFill>
              </a:rPr>
              <a:t> India </a:t>
            </a:r>
            <a:r>
              <a:rPr lang="en-US" sz="3100" b="1" dirty="0" err="1" smtClean="0">
                <a:solidFill>
                  <a:srgbClr val="C00000"/>
                </a:solidFill>
              </a:rPr>
              <a:t>Chakan</a:t>
            </a:r>
            <a:r>
              <a:rPr lang="en-US" sz="3100" b="1" dirty="0" smtClean="0">
                <a:solidFill>
                  <a:srgbClr val="C00000"/>
                </a:solidFill>
              </a:rPr>
              <a:t>.</a:t>
            </a:r>
            <a:endParaRPr lang="en-US" sz="31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C:\Users\Admin\Desktop\selected\IMG-20170302-WA0033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" y="1524000"/>
            <a:ext cx="9143999" cy="5334000"/>
          </a:xfrm>
          <a:prstGeom prst="rect">
            <a:avLst/>
          </a:prstGeom>
          <a:noFill/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C:\Users\Admin\Desktop\selected\IMG_20140519_121159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dmin\Desktop\selected\IMG_1867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Admin\Desktop\selected\IMG-20170302-WA0017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406400" y="-76200"/>
            <a:ext cx="9550400" cy="71628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Times New Roman" pitchFamily="18" charset="0"/>
              </a:rPr>
              <a:t>     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Times New Roman" pitchFamily="18" charset="0"/>
              </a:rPr>
              <a:t>ABOUT ELECTRA ENTERPRISES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>
                <a:latin typeface="Bookman Old Style" pitchFamily="18" charset="0"/>
              </a:rPr>
              <a:t>Electra Enterprises is a family-owned and operated company with an excellent record of success. Since 1986, we have consistently demonstrated a level of integrity and stability that has led to many continuing relationships with clients who appreciate our reliable and timely completion of projects, and our leadership.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Bookman Old Style" pitchFamily="18" charset="0"/>
              </a:rPr>
              <a:t>Electra Enterprises has emerged as a pacesetter and a Leader in the Electrical Construction &amp;</a:t>
            </a:r>
          </a:p>
          <a:p>
            <a:pPr marL="0" indent="0" algn="just">
              <a:buNone/>
            </a:pPr>
            <a:r>
              <a:rPr lang="en-US" sz="2400" dirty="0" smtClean="0">
                <a:latin typeface="Bookman Old Style" pitchFamily="18" charset="0"/>
              </a:rPr>
              <a:t>Maintenance field since industry realized that a single source turnkey electrical group has proved to be the cost-effective approach to reliable plant operation.</a:t>
            </a:r>
            <a:endParaRPr lang="en-US" sz="2400" dirty="0">
              <a:latin typeface="Bookman Old Style" pitchFamily="18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Bookman Old Style" pitchFamily="18" charset="0"/>
              </a:rPr>
              <a:t>OUTDOOR INSTALLATION</a:t>
            </a:r>
            <a:endParaRPr lang="en-US" sz="24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pic>
        <p:nvPicPr>
          <p:cNvPr id="3" name="Picture 2" descr="D:\Mobille Data\Panel Photos\Thermax - MES, Jaislmer\Outdoor - Thermax - MES, Jaisalmer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33401" y="1752600"/>
            <a:ext cx="4082992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D:\Mobille Data\Panel Photos\Thermax - MES, Jaislmer\Thermax - Outdoor Panel - Photo 4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156711" y="1752600"/>
            <a:ext cx="4572951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8100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Bookman Old Style" pitchFamily="18" charset="0"/>
              </a:rPr>
              <a:t>WALL MOUNTED AHU PANEL</a:t>
            </a:r>
            <a:endParaRPr lang="en-US" sz="24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pic>
        <p:nvPicPr>
          <p:cNvPr id="3" name="Picture 2" descr="D:\Mobille Data\Panel Photos\Photos\20140208_162735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200" y="15240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1428750" y="0"/>
            <a:ext cx="6286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2400" dirty="0">
                <a:latin typeface="Bookman Old Style" pitchFamily="18" charset="0"/>
              </a:rPr>
              <a:t>               </a:t>
            </a:r>
            <a:r>
              <a:rPr lang="en-US" sz="2400" b="1" dirty="0">
                <a:solidFill>
                  <a:srgbClr val="C00000"/>
                </a:solidFill>
                <a:latin typeface="Bookman Old Style" pitchFamily="18" charset="0"/>
              </a:rPr>
              <a:t>PANEL INTERNAL WIRING</a:t>
            </a:r>
          </a:p>
        </p:txBody>
      </p:sp>
      <p:pic>
        <p:nvPicPr>
          <p:cNvPr id="1843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electra\Desktop\106___04\IMG_0797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00063" y="1371600"/>
            <a:ext cx="391953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C:\Users\admin\Desktop\20150411_145153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648200" y="1295400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3"/>
          <p:cNvSpPr txBox="1">
            <a:spLocks noChangeArrowheads="1"/>
          </p:cNvSpPr>
          <p:nvPr/>
        </p:nvSpPr>
        <p:spPr bwMode="auto">
          <a:xfrm>
            <a:off x="0" y="3935413"/>
            <a:ext cx="44291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  <a:latin typeface="Bookman Old Style" pitchFamily="18" charset="0"/>
              </a:rPr>
              <a:t>PERFORATED CABLE TRAY BENDS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4500563" y="3929063"/>
            <a:ext cx="3929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  <a:latin typeface="Bookman Old Style" pitchFamily="18" charset="0"/>
              </a:rPr>
              <a:t>CABLE  TRAY BEND</a:t>
            </a:r>
          </a:p>
        </p:txBody>
      </p:sp>
      <p:pic>
        <p:nvPicPr>
          <p:cNvPr id="2048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281113"/>
            <a:ext cx="78581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15" descr="vertical-bend-outside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4714875"/>
            <a:ext cx="2762250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9" descr="horizontal-bend-perforated-typ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75" y="4714875"/>
            <a:ext cx="2762250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85875" y="0"/>
            <a:ext cx="7143750" cy="1143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n w="6350">
                  <a:noFill/>
                </a:ln>
                <a:solidFill>
                  <a:srgbClr val="C00000"/>
                </a:solidFill>
                <a:latin typeface="Bookman Old Style" pitchFamily="18" charset="0"/>
                <a:ea typeface="+mj-ea"/>
                <a:cs typeface="+mj-cs"/>
              </a:rPr>
              <a:t>Cable Tray Manufacturing, Supply &amp;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n w="6350">
                  <a:noFill/>
                </a:ln>
                <a:solidFill>
                  <a:srgbClr val="C00000"/>
                </a:solidFill>
                <a:latin typeface="Bookman Old Style" pitchFamily="18" charset="0"/>
                <a:ea typeface="+mj-ea"/>
                <a:cs typeface="+mj-cs"/>
              </a:rPr>
              <a:t>Installation</a:t>
            </a:r>
          </a:p>
        </p:txBody>
      </p:sp>
      <p:pic>
        <p:nvPicPr>
          <p:cNvPr id="2048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</a:rPr>
              <a:t>PRODUCT APPROVAL  BOARD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68610" name="Picture 2" descr="C:\Users\Admin\Desktop\selected\IMG-20160613-WA0008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\Desktop\Site Photo\IMG_04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943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667000" y="228600"/>
            <a:ext cx="46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MATERIAL INSPECTION AT SITE.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6038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Admin\Desktop\Site Photo\IMG_0921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9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Bookman Old Style" pitchFamily="18" charset="0"/>
              </a:rPr>
              <a:t>HEIGHT WORK WITH BOOM LIFT AT PORITE  INDIA PVT. LTD. CHAKAN</a:t>
            </a:r>
            <a:endParaRPr lang="en-US" sz="20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D:\Rahul Rendale\electra profile\HUF SIte Photographs\IMG-20150702-WA0011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28600" y="838200"/>
            <a:ext cx="4343400" cy="5791200"/>
          </a:xfrm>
          <a:prstGeom prst="rect">
            <a:avLst/>
          </a:prstGeom>
          <a:noFill/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285750" y="228600"/>
            <a:ext cx="8643938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Bookman Old Style" pitchFamily="18" charset="0"/>
              </a:rPr>
              <a:t>SITE WORK AT HUF INDIA PVT. LTD. CHAKAN</a:t>
            </a:r>
            <a:endParaRPr lang="en-US" sz="2000" b="1" dirty="0">
              <a:solidFill>
                <a:srgbClr val="C00000"/>
              </a:solidFill>
              <a:latin typeface="Bookman Old Style" pitchFamily="18" charset="0"/>
            </a:endParaRPr>
          </a:p>
          <a:p>
            <a:endParaRPr lang="en-US" b="1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Admin\Desktop\electra profile\HUF SIte Photographs\IMG-20150702-WA0003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24400" y="762000"/>
            <a:ext cx="4191000" cy="58674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:\Rahul Rendale\electra profile\ARAI site photographs\IMG-20150630-WA0005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28600" y="838200"/>
            <a:ext cx="4267200" cy="2743200"/>
          </a:xfrm>
          <a:prstGeom prst="rect">
            <a:avLst/>
          </a:prstGeom>
          <a:noFill/>
        </p:spPr>
      </p:pic>
      <p:pic>
        <p:nvPicPr>
          <p:cNvPr id="27651" name="Picture 3" descr="D:\Rahul Rendale\electra profile\ARAI site photographs\IMG-20150630-WA0012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648200" y="838200"/>
            <a:ext cx="4225242" cy="2743200"/>
          </a:xfrm>
          <a:prstGeom prst="rect">
            <a:avLst/>
          </a:prstGeom>
          <a:noFill/>
        </p:spPr>
      </p:pic>
      <p:pic>
        <p:nvPicPr>
          <p:cNvPr id="27652" name="Picture 4" descr="D:\Rahul Rendale\electra profile\ARAI site photographs\IMG-20150630-WA0017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28600" y="3733800"/>
            <a:ext cx="4267200" cy="2971800"/>
          </a:xfrm>
          <a:prstGeom prst="rect">
            <a:avLst/>
          </a:prstGeom>
          <a:noFill/>
        </p:spPr>
      </p:pic>
      <p:pic>
        <p:nvPicPr>
          <p:cNvPr id="27653" name="Picture 5" descr="D:\Rahul Rendale\electra profile\ARAI site photographs\IMG-20150630-WA0010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648200" y="3733800"/>
            <a:ext cx="4267200" cy="2971800"/>
          </a:xfrm>
          <a:prstGeom prst="rect">
            <a:avLst/>
          </a:prstGeom>
          <a:noFill/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285750" y="228600"/>
            <a:ext cx="8643938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Bookman Old Style" pitchFamily="18" charset="0"/>
              </a:rPr>
              <a:t>5</a:t>
            </a:r>
            <a:r>
              <a:rPr lang="en-US" sz="2000" b="1" smtClean="0">
                <a:solidFill>
                  <a:srgbClr val="C00000"/>
                </a:solidFill>
                <a:latin typeface="Bookman Old Style" pitchFamily="18" charset="0"/>
              </a:rPr>
              <a:t>000A </a:t>
            </a:r>
            <a:r>
              <a:rPr lang="en-US" sz="2000" b="1" dirty="0" smtClean="0">
                <a:solidFill>
                  <a:srgbClr val="C00000"/>
                </a:solidFill>
                <a:latin typeface="Bookman Old Style" pitchFamily="18" charset="0"/>
              </a:rPr>
              <a:t>BBT INSTALLATION AT ARAI, CHAKAN</a:t>
            </a:r>
            <a:endParaRPr lang="en-US" sz="2000" b="1" dirty="0">
              <a:solidFill>
                <a:srgbClr val="C00000"/>
              </a:solidFill>
              <a:latin typeface="Bookman Old Style" pitchFamily="18" charset="0"/>
            </a:endParaRP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42" y="-1429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CABLE TRAY SUPPLY &amp; INSTALLATION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225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162050"/>
            <a:ext cx="4343400" cy="2571750"/>
          </a:xfrm>
          <a:noFill/>
        </p:spPr>
      </p:pic>
      <p:pic>
        <p:nvPicPr>
          <p:cNvPr id="22532" name="Picture 2" descr="F:\Electra\( 5 x 7 )\41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24400" y="1162050"/>
            <a:ext cx="41910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28601" y="3886200"/>
            <a:ext cx="4343400" cy="266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724400" y="3886200"/>
            <a:ext cx="4273550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-46038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286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OUR ACTIVITIES INCLUDE:</a:t>
            </a:r>
            <a:endParaRPr lang="en-IN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500063" y="928688"/>
            <a:ext cx="8429625" cy="5643562"/>
          </a:xfrm>
        </p:spPr>
        <p:txBody>
          <a:bodyPr>
            <a:normAutofit fontScale="92500" lnSpcReduction="20000"/>
          </a:bodyPr>
          <a:lstStyle/>
          <a:p>
            <a:pPr marL="609600" indent="-609600" eaLnBrk="1" hangingPunct="1"/>
            <a:r>
              <a:rPr lang="en-IN" dirty="0" smtClean="0">
                <a:latin typeface="Bookman Old Style" pitchFamily="18" charset="0"/>
              </a:rPr>
              <a:t>Supply, Installation, Testing and Commissioning of </a:t>
            </a:r>
          </a:p>
          <a:p>
            <a:pPr marL="344488" indent="-344488" eaLnBrk="1" hangingPunct="1">
              <a:buNone/>
            </a:pPr>
            <a:r>
              <a:rPr lang="en-IN" dirty="0" smtClean="0">
                <a:latin typeface="Bookman Old Style" pitchFamily="18" charset="0"/>
              </a:rPr>
              <a:t>1) Indoor and outdoor substations  </a:t>
            </a:r>
          </a:p>
          <a:p>
            <a:pPr marL="465138" indent="-465138" eaLnBrk="1" hangingPunct="1">
              <a:buNone/>
            </a:pPr>
            <a:r>
              <a:rPr lang="en-IN" dirty="0" smtClean="0">
                <a:latin typeface="Bookman Old Style" pitchFamily="18" charset="0"/>
              </a:rPr>
              <a:t>    including structures, circuit breakers, isolators. </a:t>
            </a:r>
          </a:p>
          <a:p>
            <a:pPr marL="396875" indent="-396875" eaLnBrk="1" hangingPunct="1">
              <a:buNone/>
            </a:pPr>
            <a:r>
              <a:rPr lang="en-IN" dirty="0" smtClean="0">
                <a:latin typeface="Bookman Old Style" pitchFamily="18" charset="0"/>
              </a:rPr>
              <a:t>2) Installation, Testing &amp; Commissioning </a:t>
            </a:r>
          </a:p>
          <a:p>
            <a:pPr marL="465138" indent="-465138" eaLnBrk="1" hangingPunct="1">
              <a:buNone/>
            </a:pPr>
            <a:r>
              <a:rPr lang="en-IN" dirty="0" smtClean="0">
                <a:latin typeface="Bookman Old Style" pitchFamily="18" charset="0"/>
              </a:rPr>
              <a:t>    of transformers and diesel generator sets.</a:t>
            </a:r>
            <a:endParaRPr lang="en-GB" dirty="0" smtClean="0">
              <a:latin typeface="Bookman Old Style" pitchFamily="18" charset="0"/>
            </a:endParaRPr>
          </a:p>
          <a:p>
            <a:pPr marL="465138" indent="-465138" eaLnBrk="1" hangingPunct="1">
              <a:buNone/>
            </a:pPr>
            <a:r>
              <a:rPr lang="en-IN" dirty="0" smtClean="0">
                <a:latin typeface="Bookman Old Style" pitchFamily="18" charset="0"/>
              </a:rPr>
              <a:t>3) Heavy machineries like breaker panels,</a:t>
            </a:r>
          </a:p>
          <a:p>
            <a:pPr marL="465138" indent="-465138" eaLnBrk="1" hangingPunct="1">
              <a:buNone/>
            </a:pPr>
            <a:r>
              <a:rPr lang="en-IN" dirty="0" smtClean="0">
                <a:latin typeface="Bookman Old Style" pitchFamily="18" charset="0"/>
              </a:rPr>
              <a:t>    PCC (Power Control Centre) Panels, </a:t>
            </a:r>
          </a:p>
          <a:p>
            <a:pPr marL="465138" indent="-465138" eaLnBrk="1" hangingPunct="1">
              <a:buNone/>
            </a:pPr>
            <a:r>
              <a:rPr lang="en-IN" dirty="0" smtClean="0">
                <a:latin typeface="Bookman Old Style" pitchFamily="18" charset="0"/>
              </a:rPr>
              <a:t>    MCC (Motor Control Centre) Panels.</a:t>
            </a:r>
            <a:endParaRPr lang="en-GB" dirty="0" smtClean="0">
              <a:latin typeface="Bookman Old Style" pitchFamily="18" charset="0"/>
            </a:endParaRPr>
          </a:p>
          <a:p>
            <a:pPr marL="465138" indent="-465138" eaLnBrk="1" hangingPunct="1">
              <a:buNone/>
            </a:pPr>
            <a:r>
              <a:rPr lang="en-GB" dirty="0" smtClean="0">
                <a:latin typeface="Bookman Old Style" pitchFamily="18" charset="0"/>
              </a:rPr>
              <a:t>4) Cable trays with respective supports, HT/LT cable laying and Termination. </a:t>
            </a:r>
          </a:p>
        </p:txBody>
      </p:sp>
      <p:pic>
        <p:nvPicPr>
          <p:cNvPr id="512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CABLE TRAY SUPPLY &amp; INSTALLATION</a:t>
            </a:r>
            <a:endParaRPr lang="en-US" sz="3600" dirty="0"/>
          </a:p>
        </p:txBody>
      </p:sp>
      <p:pic>
        <p:nvPicPr>
          <p:cNvPr id="72706" name="Picture 2" descr="C:\Users\Admin\Desktop\Site Photo\IMG_0852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6038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:\Electra\( 5 x 7 )\06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00063" y="1000125"/>
            <a:ext cx="84296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Box 2"/>
          <p:cNvSpPr txBox="1">
            <a:spLocks noChangeArrowheads="1"/>
          </p:cNvSpPr>
          <p:nvPr/>
        </p:nvSpPr>
        <p:spPr bwMode="auto">
          <a:xfrm>
            <a:off x="1500188" y="273050"/>
            <a:ext cx="7143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  <a:latin typeface="Bookman Old Style" pitchFamily="18" charset="0"/>
              </a:rPr>
              <a:t>CABLE TRAY AND SUPPORTS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4320381" y="3393282"/>
            <a:ext cx="35877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1500188" y="261938"/>
            <a:ext cx="85010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C00000"/>
                </a:solidFill>
                <a:latin typeface="Bookman Old Style" pitchFamily="18" charset="0"/>
              </a:rPr>
              <a:t>250 A AL BBT installation: Bharat Gears</a:t>
            </a:r>
            <a:endParaRPr lang="en-US" sz="2800" b="1">
              <a:solidFill>
                <a:srgbClr val="C00000"/>
              </a:solidFill>
            </a:endParaRP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14313" y="1000125"/>
            <a:ext cx="8501062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994" y="14286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400 A AL BBT INSTALLATION :DGL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3" name="Picture 2" descr="D:\Rahul Rendale\electra profile\photos\Danobat-Bharat photos\IMG_187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>
          <a:xfrm>
            <a:off x="500063" y="1282700"/>
            <a:ext cx="8429625" cy="5432425"/>
          </a:xfrm>
          <a:noFill/>
        </p:spPr>
      </p:pic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2400" y="990600"/>
            <a:ext cx="4429125" cy="281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143000" y="71438"/>
            <a:ext cx="83581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Bookman Old Style" pitchFamily="18" charset="0"/>
              </a:rPr>
              <a:t>SHED LIGHTS WITH SUPPORTS SUPPLIED/INSTALLED :-PHILIPS / LEAR / DGL</a:t>
            </a:r>
          </a:p>
        </p:txBody>
      </p:sp>
      <p:pic>
        <p:nvPicPr>
          <p:cNvPr id="27652" name="Picture 2" descr="F:\Electra\( 5 x 7 )\09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24401" y="1000125"/>
            <a:ext cx="4190999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24400" y="3929063"/>
            <a:ext cx="4214813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71438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8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52400" y="3929063"/>
            <a:ext cx="4429125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994" y="-214338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Office Illumination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3072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>
          <a:xfrm>
            <a:off x="228600" y="1071563"/>
            <a:ext cx="4283075" cy="2643187"/>
          </a:xfrm>
          <a:noFill/>
        </p:spPr>
      </p:pic>
      <p:pic>
        <p:nvPicPr>
          <p:cNvPr id="30724" name="Picture 4" descr="1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24400" y="1071563"/>
            <a:ext cx="419100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2" descr="F:\Electra\( 5 x 7 )\14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28601" y="3857625"/>
            <a:ext cx="4343399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D:\Rahul Rendale\electra profile\Site Photographs\satish\20131017_142936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724400" y="3857625"/>
            <a:ext cx="4191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143000"/>
            <a:ext cx="8429625" cy="55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357188" y="571500"/>
            <a:ext cx="8858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Bookman Old Style" pitchFamily="18" charset="0"/>
              </a:rPr>
              <a:t>Solar electrical hybrid street Light : PHILIPS</a:t>
            </a:r>
          </a:p>
        </p:txBody>
      </p:sp>
      <p:pic>
        <p:nvPicPr>
          <p:cNvPr id="3174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2"/>
          <p:cNvSpPr txBox="1">
            <a:spLocks noChangeArrowheads="1"/>
          </p:cNvSpPr>
          <p:nvPr/>
        </p:nvSpPr>
        <p:spPr bwMode="auto">
          <a:xfrm>
            <a:off x="285750" y="457200"/>
            <a:ext cx="864393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Bookman Old Style" pitchFamily="18" charset="0"/>
              </a:rPr>
              <a:t>STREET LIGHT SUPPLIED / INSTALLED</a:t>
            </a:r>
          </a:p>
          <a:p>
            <a:endParaRPr lang="en-US" b="1" dirty="0"/>
          </a:p>
        </p:txBody>
      </p:sp>
      <p:pic>
        <p:nvPicPr>
          <p:cNvPr id="32771" name="Picture 2" descr="F:\Electra\( 5 x 7 )\29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57188" y="1357313"/>
            <a:ext cx="8358187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31" y="187288"/>
            <a:ext cx="7801001" cy="95569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ELECTRA factory at </a:t>
            </a:r>
            <a:r>
              <a:rPr lang="en-US" sz="28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Markal</a:t>
            </a:r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MIDC, PUNE</a:t>
            </a:r>
            <a:endParaRPr lang="en-IN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5" descr="D:\Rahul Rendale\electra profile\electra photos\1\i00117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57188" y="1071563"/>
            <a:ext cx="857250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Bookman Old Style" pitchFamily="18" charset="0"/>
              </a:rPr>
              <a:t>WORK AT FACTORY</a:t>
            </a:r>
            <a:endParaRPr lang="en-US" sz="32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pic>
        <p:nvPicPr>
          <p:cNvPr id="32770" name="Picture 2" descr="D:\Rahul Rendale\electra profile\electra photos\IMG-20150710-WA001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2400" y="860901"/>
            <a:ext cx="4343400" cy="2491899"/>
          </a:xfrm>
          <a:prstGeom prst="rect">
            <a:avLst/>
          </a:prstGeom>
          <a:noFill/>
        </p:spPr>
      </p:pic>
      <p:pic>
        <p:nvPicPr>
          <p:cNvPr id="32771" name="Picture 3" descr="D:\Rahul Rendale\electra profile\electra photos\IMG-20150710-WA0018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648200" y="838200"/>
            <a:ext cx="4343400" cy="2514600"/>
          </a:xfrm>
          <a:prstGeom prst="rect">
            <a:avLst/>
          </a:prstGeom>
          <a:noFill/>
        </p:spPr>
      </p:pic>
      <p:pic>
        <p:nvPicPr>
          <p:cNvPr id="32772" name="Picture 4" descr="D:\Rahul Rendale\electra profile\electra photos\IMG-20150710-WA0013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52400" y="3429000"/>
            <a:ext cx="4343400" cy="3352800"/>
          </a:xfrm>
          <a:prstGeom prst="rect">
            <a:avLst/>
          </a:prstGeom>
          <a:noFill/>
        </p:spPr>
      </p:pic>
      <p:pic>
        <p:nvPicPr>
          <p:cNvPr id="32773" name="Picture 5" descr="D:\Rahul Rendale\electra profile\electra photos\IMG-20150710-WA0036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648200" y="3505200"/>
            <a:ext cx="4343400" cy="3200400"/>
          </a:xfrm>
          <a:prstGeom prst="rect">
            <a:avLst/>
          </a:prstGeom>
          <a:noFill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7080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OUR PRODUCTS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>
            <a:normAutofit/>
          </a:bodyPr>
          <a:lstStyle/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latin typeface="Bookman Old Style" pitchFamily="18" charset="0"/>
              </a:rPr>
              <a:t>We manufacture various types of panels with internal wiring. The same are as under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None/>
              <a:defRPr/>
            </a:pPr>
            <a:endParaRPr lang="en-US" sz="2400" dirty="0" smtClean="0">
              <a:latin typeface="Bookman Old Style" pitchFamily="18" charset="0"/>
            </a:endParaRP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AutoNum type="alphaLcParenR"/>
              <a:defRPr/>
            </a:pPr>
            <a:r>
              <a:rPr lang="en-IN" dirty="0" smtClean="0">
                <a:latin typeface="Bookman Old Style" pitchFamily="18" charset="0"/>
              </a:rPr>
              <a:t>PCC Panels up to 6300A</a:t>
            </a: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AutoNum type="alphaLcParenR"/>
              <a:defRPr/>
            </a:pPr>
            <a:r>
              <a:rPr lang="en-IN" dirty="0" smtClean="0">
                <a:latin typeface="Bookman Old Style" pitchFamily="18" charset="0"/>
              </a:rPr>
              <a:t>MCC Panels</a:t>
            </a:r>
            <a:endParaRPr lang="en-US" dirty="0" smtClean="0">
              <a:latin typeface="Bookman Old Style" pitchFamily="18" charset="0"/>
            </a:endParaRP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AutoNum type="alphaLcParenR"/>
              <a:defRPr/>
            </a:pPr>
            <a:r>
              <a:rPr lang="en-IN" dirty="0" smtClean="0">
                <a:latin typeface="Bookman Old Style" pitchFamily="18" charset="0"/>
              </a:rPr>
              <a:t>APFC &amp; RTPFC Panels</a:t>
            </a: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AutoNum type="alphaLcParenR"/>
              <a:defRPr/>
            </a:pPr>
            <a:r>
              <a:rPr lang="en-IN" dirty="0" smtClean="0">
                <a:latin typeface="Bookman Old Style" pitchFamily="18" charset="0"/>
              </a:rPr>
              <a:t>AMF Control Panels</a:t>
            </a:r>
            <a:endParaRPr lang="en-US" dirty="0" smtClean="0">
              <a:latin typeface="Bookman Old Style" pitchFamily="18" charset="0"/>
            </a:endParaRP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AutoNum type="alphaLcParenR"/>
              <a:defRPr/>
            </a:pPr>
            <a:r>
              <a:rPr lang="en-IN" dirty="0" smtClean="0">
                <a:latin typeface="Bookman Old Style" pitchFamily="18" charset="0"/>
              </a:rPr>
              <a:t>Street Light DB Panels</a:t>
            </a: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AutoNum type="alphaLcParenR"/>
              <a:defRPr/>
            </a:pPr>
            <a:r>
              <a:rPr lang="en-IN" dirty="0" smtClean="0">
                <a:latin typeface="Bookman Old Style" pitchFamily="18" charset="0"/>
              </a:rPr>
              <a:t>MLDB, LDB and Plug Socket DB</a:t>
            </a: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 pitchFamily="18" charset="2"/>
              <a:buNone/>
              <a:defRPr/>
            </a:pPr>
            <a:endParaRPr lang="en-IN" dirty="0" smtClean="0">
              <a:latin typeface="Bookman Old Style" pitchFamily="18" charset="0"/>
            </a:endParaRP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None/>
              <a:defRPr/>
            </a:pPr>
            <a:endParaRPr lang="en-IN" sz="1800" b="1" dirty="0" smtClean="0">
              <a:latin typeface="Bookman Old Style" pitchFamily="18" charset="0"/>
            </a:endParaRP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None/>
              <a:defRPr/>
            </a:pPr>
            <a:endParaRPr lang="en-IN" sz="1800" b="1" dirty="0" smtClean="0">
              <a:latin typeface="Bookman Old Style" pitchFamily="18" charset="0"/>
            </a:endParaRPr>
          </a:p>
          <a:p>
            <a:pPr marL="514350" indent="-51435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None/>
              <a:defRPr/>
            </a:pPr>
            <a:endParaRPr lang="en-US" sz="1800" b="1" dirty="0" smtClean="0">
              <a:latin typeface="Bookman Old Style" pitchFamily="18" charset="0"/>
            </a:endParaRPr>
          </a:p>
        </p:txBody>
      </p:sp>
      <p:pic>
        <p:nvPicPr>
          <p:cNvPr id="614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71438"/>
            <a:ext cx="12144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274638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20 TON CNC TURRET PUNCH PRESS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3481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5" descr="D:\Rahul Rendale\electra profile\electra photos\1\i00121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14313" y="1241425"/>
            <a:ext cx="8715375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5" descr="D:\Rahul Rendale\electra profile\electra photos\1\i00207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/>
          <a:srcRect/>
          <a:stretch>
            <a:fillRect/>
          </a:stretch>
        </p:blipFill>
        <p:spPr>
          <a:xfrm>
            <a:off x="609600" y="1265086"/>
            <a:ext cx="8001000" cy="5043640"/>
          </a:xfrm>
          <a:noFill/>
        </p:spPr>
      </p:pic>
      <p:sp>
        <p:nvSpPr>
          <p:cNvPr id="3789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28688" y="571481"/>
            <a:ext cx="7929592" cy="523220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sz="2800" b="1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libri" pitchFamily="34" charset="0"/>
                <a:cs typeface="Arial" pitchFamily="34" charset="0"/>
              </a:rPr>
              <a:t>Amada Make 100T CNC Bending Machine</a:t>
            </a:r>
            <a:endParaRPr lang="en-US" sz="2800" b="1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85776"/>
            <a:ext cx="8229600" cy="92233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C00000"/>
                </a:solidFill>
                <a:effectLst/>
                <a:latin typeface="Bookman Old Style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effectLst/>
                <a:latin typeface="Bookman Old Style" pitchFamily="18" charset="0"/>
              </a:rPr>
            </a:b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7 Tank process facility</a:t>
            </a:r>
            <a:endParaRPr lang="en-IN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36867" name="Picture 7" descr="D:\Rahul Rendale\Rahul Mobile\20141016_1638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>
          <a:xfrm>
            <a:off x="642938" y="1285875"/>
            <a:ext cx="8096250" cy="4857750"/>
          </a:xfrm>
          <a:noFill/>
        </p:spPr>
      </p:pic>
      <p:pic>
        <p:nvPicPr>
          <p:cNvPr id="3686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Fully Automatic Conveyorised Powder Coating Plant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 descr="D:\Rahul Rendale\electra profile\Factory Photos\20150813_164253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4801" y="1600200"/>
            <a:ext cx="8382000" cy="49530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6000" b="1" smtClean="0"/>
              <a:t>         </a:t>
            </a:r>
          </a:p>
        </p:txBody>
      </p:sp>
      <p:sp>
        <p:nvSpPr>
          <p:cNvPr id="38915" name="Rectangle 2"/>
          <p:cNvSpPr>
            <a:spLocks noChangeArrowheads="1"/>
          </p:cNvSpPr>
          <p:nvPr/>
        </p:nvSpPr>
        <p:spPr bwMode="auto">
          <a:xfrm>
            <a:off x="1928813" y="2714625"/>
            <a:ext cx="58388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600" b="1">
                <a:solidFill>
                  <a:srgbClr val="00B0F0"/>
                </a:solidFill>
                <a:latin typeface="Bookman Old Style" pitchFamily="18" charset="0"/>
              </a:rPr>
              <a:t>THANK YOU</a:t>
            </a:r>
            <a:r>
              <a:rPr lang="en-US" sz="6600">
                <a:latin typeface="Bookman Old Style" pitchFamily="18" charset="0"/>
              </a:rPr>
              <a:t> </a:t>
            </a:r>
            <a:endParaRPr lang="en-IN" sz="6600">
              <a:latin typeface="Bookman Old Style" pitchFamily="18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88" y="477838"/>
            <a:ext cx="2347912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2926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C00000"/>
                </a:solidFill>
                <a:latin typeface="Bookman Old Style" pitchFamily="18" charset="0"/>
              </a:rPr>
              <a:t> 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OUR PANELS ARE </a:t>
            </a:r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CPRI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APPROVED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857250"/>
            <a:ext cx="8229600" cy="4708525"/>
          </a:xfrm>
        </p:spPr>
        <p:txBody>
          <a:bodyPr/>
          <a:lstStyle/>
          <a:p>
            <a:pPr eaLnBrk="1" hangingPunct="1"/>
            <a:endParaRPr lang="en-I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  <a:p>
            <a:pPr eaLnBrk="1" hangingPunct="1">
              <a:buNone/>
            </a:pPr>
            <a:endParaRPr lang="en-IN" dirty="0" smtClean="0">
              <a:latin typeface="Bookman Old Style" pitchFamily="18" charset="0"/>
            </a:endParaRPr>
          </a:p>
          <a:p>
            <a:pPr eaLnBrk="1" hangingPunct="1"/>
            <a:r>
              <a:rPr lang="en-IN" dirty="0" smtClean="0">
                <a:latin typeface="Bookman Old Style" pitchFamily="18" charset="0"/>
              </a:rPr>
              <a:t>We are System Integrators of </a:t>
            </a:r>
            <a:r>
              <a:rPr lang="en-IN" b="1" dirty="0" smtClean="0">
                <a:latin typeface="Bookman Old Style" pitchFamily="18" charset="0"/>
              </a:rPr>
              <a:t>L&amp;T</a:t>
            </a:r>
            <a:r>
              <a:rPr lang="en-IN" dirty="0" smtClean="0">
                <a:latin typeface="Bookman Old Style" pitchFamily="18" charset="0"/>
              </a:rPr>
              <a:t> for manufacturing of </a:t>
            </a:r>
            <a:r>
              <a:rPr lang="en-IN" sz="4000" b="1" dirty="0" smtClean="0">
                <a:latin typeface="Bookman Old Style" pitchFamily="18" charset="0"/>
              </a:rPr>
              <a:t>Ti </a:t>
            </a:r>
            <a:r>
              <a:rPr lang="en-IN" dirty="0" smtClean="0">
                <a:latin typeface="Bookman Old Style" pitchFamily="18" charset="0"/>
              </a:rPr>
              <a:t>Panels as per </a:t>
            </a:r>
            <a:r>
              <a:rPr lang="en-IN" b="1" dirty="0" smtClean="0">
                <a:latin typeface="Bookman Old Style" pitchFamily="18" charset="0"/>
              </a:rPr>
              <a:t>IEC – 61439 Part I &amp; II</a:t>
            </a:r>
            <a:endParaRPr lang="en-US" b="1" dirty="0" smtClean="0">
              <a:latin typeface="Bookman Old Style" pitchFamily="18" charset="0"/>
            </a:endParaRPr>
          </a:p>
          <a:p>
            <a:pPr eaLnBrk="1" hangingPunct="1"/>
            <a:endParaRPr lang="en-US" dirty="0" smtClean="0"/>
          </a:p>
        </p:txBody>
      </p:sp>
      <p:pic>
        <p:nvPicPr>
          <p:cNvPr id="7172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4151313"/>
            <a:ext cx="243205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8" y="71438"/>
            <a:ext cx="12144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68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CPRI TEST CERTIFICATE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000108"/>
            <a:ext cx="4214842" cy="56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043403"/>
            <a:ext cx="4143405" cy="560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56114" y="304800"/>
          <a:ext cx="8987886" cy="6324599"/>
        </p:xfrm>
        <a:graphic>
          <a:graphicData uri="http://schemas.openxmlformats.org/presentationml/2006/ole">
            <p:oleObj spid="_x0000_s34818" name="Acrobat Document" r:id="rId3" imgW="8010178" imgH="5667018" progId="AcroExch.Document.7">
              <p:embed/>
            </p:oleObj>
          </a:graphicData>
        </a:graphic>
      </p:graphicFrame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OUR PRODUCTS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88"/>
            <a:ext cx="8686800" cy="5643562"/>
          </a:xfrm>
        </p:spPr>
        <p:txBody>
          <a:bodyPr>
            <a:normAutofit/>
          </a:bodyPr>
          <a:lstStyle/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IN" sz="2600" dirty="0" smtClean="0">
                <a:latin typeface="Bookman Old Style" pitchFamily="18" charset="0"/>
              </a:rPr>
              <a:t>We are into manufacturing of different types of cable trays and raceways. The same are as under</a:t>
            </a:r>
          </a:p>
          <a:p>
            <a:pPr marL="457200" indent="-45720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AutoNum type="alphaLcParenR"/>
              <a:defRPr/>
            </a:pPr>
            <a:r>
              <a:rPr lang="en-IN" sz="2600" dirty="0" smtClean="0">
                <a:latin typeface="Bookman Old Style" pitchFamily="18" charset="0"/>
              </a:rPr>
              <a:t>Cable trays (Ladder/Perforated/Wire mesh) and accessories of cable trays.</a:t>
            </a:r>
            <a:endParaRPr lang="en-US" sz="2600" dirty="0" smtClean="0">
              <a:latin typeface="Bookman Old Style" pitchFamily="18" charset="0"/>
            </a:endParaRPr>
          </a:p>
          <a:p>
            <a:pPr marL="457200" indent="-45720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AutoNum type="alphaLcParenR"/>
              <a:defRPr/>
            </a:pPr>
            <a:r>
              <a:rPr lang="en-IN" sz="2600" dirty="0" smtClean="0">
                <a:latin typeface="Bookman Old Style" pitchFamily="18" charset="0"/>
              </a:rPr>
              <a:t>Junction Boxes</a:t>
            </a:r>
            <a:endParaRPr lang="en-US" sz="2600" dirty="0" smtClean="0">
              <a:latin typeface="Bookman Old Style" pitchFamily="18" charset="0"/>
            </a:endParaRPr>
          </a:p>
          <a:p>
            <a:pPr marL="457200" indent="-45720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AutoNum type="alphaLcParenR"/>
              <a:defRPr/>
            </a:pPr>
            <a:r>
              <a:rPr lang="en-IN" sz="2600" dirty="0" err="1" smtClean="0">
                <a:latin typeface="Bookman Old Style" pitchFamily="18" charset="0"/>
              </a:rPr>
              <a:t>Earthing</a:t>
            </a:r>
            <a:r>
              <a:rPr lang="en-IN" sz="2600" dirty="0" smtClean="0">
                <a:latin typeface="Bookman Old Style" pitchFamily="18" charset="0"/>
              </a:rPr>
              <a:t> Material</a:t>
            </a:r>
          </a:p>
          <a:p>
            <a:r>
              <a:rPr lang="en-IN" sz="2600" dirty="0" smtClean="0">
                <a:latin typeface="Bookman Old Style" pitchFamily="18" charset="0"/>
              </a:rPr>
              <a:t>We are manufacturing partner of </a:t>
            </a:r>
            <a:r>
              <a:rPr lang="en-US" sz="2600" b="1" dirty="0" smtClean="0">
                <a:latin typeface="Bookman Old Style" pitchFamily="18" charset="0"/>
              </a:rPr>
              <a:t>NIEDAX Cable Management  </a:t>
            </a:r>
            <a:r>
              <a:rPr lang="pt-BR" sz="2600" b="1" dirty="0" smtClean="0">
                <a:latin typeface="Bookman Old Style" pitchFamily="18" charset="0"/>
              </a:rPr>
              <a:t>S y s t e m s , G e r m a n y</a:t>
            </a:r>
            <a:r>
              <a:rPr lang="en-IN" sz="2600" dirty="0" smtClean="0">
                <a:latin typeface="Bookman Old Style" pitchFamily="18" charset="0"/>
              </a:rPr>
              <a:t> for manufacturing and supply of different types of cable trays for Indian market.</a:t>
            </a:r>
          </a:p>
          <a:p>
            <a:pPr marL="457200" indent="-45720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None/>
              <a:defRPr/>
            </a:pPr>
            <a:endParaRPr lang="en-US" sz="2400" dirty="0" smtClean="0">
              <a:latin typeface="Bookman Old Style" pitchFamily="18" charset="0"/>
            </a:endParaRP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None/>
              <a:defRPr/>
            </a:pPr>
            <a:endParaRPr lang="en-US" dirty="0">
              <a:latin typeface="Bookman Old Style" pitchFamily="18" charset="0"/>
            </a:endParaRPr>
          </a:p>
        </p:txBody>
      </p:sp>
      <p:pic>
        <p:nvPicPr>
          <p:cNvPr id="1024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443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1542</Words>
  <Application>Microsoft Office PowerPoint</Application>
  <PresentationFormat>On-screen Show (4:3)</PresentationFormat>
  <Paragraphs>317</Paragraphs>
  <Slides>54</Slides>
  <Notes>4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Office Theme</vt:lpstr>
      <vt:lpstr>Acrobat Document</vt:lpstr>
      <vt:lpstr>Bitmap Image</vt:lpstr>
      <vt:lpstr>  ELECTRA ENTERPRISES  PUNE</vt:lpstr>
      <vt:lpstr>Slide 2</vt:lpstr>
      <vt:lpstr>     ABOUT ELECTRA ENTERPRISES</vt:lpstr>
      <vt:lpstr> OUR ACTIVITIES INCLUDE:</vt:lpstr>
      <vt:lpstr>OUR PRODUCTS</vt:lpstr>
      <vt:lpstr>  OUR PANELS ARE CPRI APPROVED</vt:lpstr>
      <vt:lpstr>CPRI TEST CERTIFICATE</vt:lpstr>
      <vt:lpstr>Slide 8</vt:lpstr>
      <vt:lpstr>OUR PRODUCTS</vt:lpstr>
      <vt:lpstr>PROJECT METHODOLOGY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We are proudly associated with</vt:lpstr>
      <vt:lpstr>Recently Completed Site: 33 KV sub station </vt:lpstr>
      <vt:lpstr>     22 KV  TRANSFORMER WITH 4000A BUSDUCT  INSTALLATION </vt:lpstr>
      <vt:lpstr>LT BREAKER PANEL </vt:lpstr>
      <vt:lpstr>Slide 25</vt:lpstr>
      <vt:lpstr>  Main LT Panel with Busbar Trunking at Porite India Chakan.</vt:lpstr>
      <vt:lpstr>Slide 27</vt:lpstr>
      <vt:lpstr>Slide 28</vt:lpstr>
      <vt:lpstr>Slide 29</vt:lpstr>
      <vt:lpstr>OUTDOOR INSTALLATION</vt:lpstr>
      <vt:lpstr>WALL MOUNTED AHU PANEL</vt:lpstr>
      <vt:lpstr>Slide 32</vt:lpstr>
      <vt:lpstr>Slide 33</vt:lpstr>
      <vt:lpstr> PRODUCT APPROVAL  BOARD</vt:lpstr>
      <vt:lpstr>Slide 35</vt:lpstr>
      <vt:lpstr>Slide 36</vt:lpstr>
      <vt:lpstr>Slide 37</vt:lpstr>
      <vt:lpstr>Slide 38</vt:lpstr>
      <vt:lpstr>CABLE TRAY SUPPLY &amp; INSTALLATION</vt:lpstr>
      <vt:lpstr>CABLE TRAY SUPPLY &amp; INSTALLATION</vt:lpstr>
      <vt:lpstr>Slide 41</vt:lpstr>
      <vt:lpstr>Slide 42</vt:lpstr>
      <vt:lpstr>400 A AL BBT INSTALLATION :DGL</vt:lpstr>
      <vt:lpstr>Slide 44</vt:lpstr>
      <vt:lpstr>Office Illumination</vt:lpstr>
      <vt:lpstr>Slide 46</vt:lpstr>
      <vt:lpstr>Slide 47</vt:lpstr>
      <vt:lpstr>ELECTRA factory at Markal MIDC, PUNE</vt:lpstr>
      <vt:lpstr>WORK AT FACTORY</vt:lpstr>
      <vt:lpstr>20 TON CNC TURRET PUNCH PRESS</vt:lpstr>
      <vt:lpstr>Amada Make 100T CNC Bending Machine</vt:lpstr>
      <vt:lpstr> 7 Tank process facility</vt:lpstr>
      <vt:lpstr>Fully Automatic Conveyorised Powder Coating Plant</vt:lpstr>
      <vt:lpstr>Slide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ELECTRA ENTERPRISES  PUNE</dc:title>
  <dc:creator>admin</dc:creator>
  <cp:lastModifiedBy>Admin</cp:lastModifiedBy>
  <cp:revision>77</cp:revision>
  <dcterms:created xsi:type="dcterms:W3CDTF">2015-01-14T09:27:23Z</dcterms:created>
  <dcterms:modified xsi:type="dcterms:W3CDTF">2017-03-06T05:00:17Z</dcterms:modified>
</cp:coreProperties>
</file>